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3" r:id="rId3"/>
    <p:sldMasterId id="2147483745" r:id="rId4"/>
    <p:sldMasterId id="2147483757" r:id="rId5"/>
  </p:sldMasterIdLst>
  <p:notesMasterIdLst>
    <p:notesMasterId r:id="rId40"/>
  </p:notesMasterIdLst>
  <p:handoutMasterIdLst>
    <p:handoutMasterId r:id="rId41"/>
  </p:handoutMasterIdLst>
  <p:sldIdLst>
    <p:sldId id="256" r:id="rId6"/>
    <p:sldId id="285" r:id="rId7"/>
    <p:sldId id="293" r:id="rId8"/>
    <p:sldId id="312" r:id="rId9"/>
    <p:sldId id="286" r:id="rId10"/>
    <p:sldId id="288" r:id="rId11"/>
    <p:sldId id="307" r:id="rId12"/>
    <p:sldId id="258" r:id="rId13"/>
    <p:sldId id="308" r:id="rId14"/>
    <p:sldId id="310" r:id="rId15"/>
    <p:sldId id="257" r:id="rId16"/>
    <p:sldId id="281" r:id="rId17"/>
    <p:sldId id="306" r:id="rId18"/>
    <p:sldId id="260" r:id="rId19"/>
    <p:sldId id="259" r:id="rId20"/>
    <p:sldId id="309" r:id="rId21"/>
    <p:sldId id="283" r:id="rId22"/>
    <p:sldId id="290" r:id="rId23"/>
    <p:sldId id="284" r:id="rId24"/>
    <p:sldId id="291" r:id="rId25"/>
    <p:sldId id="287" r:id="rId26"/>
    <p:sldId id="311" r:id="rId27"/>
    <p:sldId id="299" r:id="rId28"/>
    <p:sldId id="300" r:id="rId29"/>
    <p:sldId id="315" r:id="rId30"/>
    <p:sldId id="316" r:id="rId31"/>
    <p:sldId id="317" r:id="rId32"/>
    <p:sldId id="318" r:id="rId33"/>
    <p:sldId id="322" r:id="rId34"/>
    <p:sldId id="319" r:id="rId35"/>
    <p:sldId id="320" r:id="rId36"/>
    <p:sldId id="321" r:id="rId37"/>
    <p:sldId id="324" r:id="rId38"/>
    <p:sldId id="32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p:scale>
          <a:sx n="125" d="100"/>
          <a:sy n="125" d="100"/>
        </p:scale>
        <p:origin x="-504" y="-656"/>
      </p:cViewPr>
      <p:guideLst>
        <p:guide orient="horz" pos="2160"/>
        <p:guide pos="2880"/>
      </p:guideLst>
    </p:cSldViewPr>
  </p:slideViewPr>
  <p:notesTextViewPr>
    <p:cViewPr>
      <p:scale>
        <a:sx n="100" d="100"/>
        <a:sy n="100" d="100"/>
      </p:scale>
      <p:origin x="0" y="0"/>
    </p:cViewPr>
  </p:notesTextViewPr>
  <p:sorterViewPr>
    <p:cViewPr>
      <p:scale>
        <a:sx n="193" d="100"/>
        <a:sy n="193"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08A55C-D2E4-444A-9575-8BD09948ED9C}" type="datetimeFigureOut">
              <a:rPr lang="en-US" smtClean="0"/>
              <a:pPr/>
              <a:t>6/21/19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CF41DE-F290-4DF7-BFDA-880EDB32FA28}" type="slidenum">
              <a:rPr lang="en-US" smtClean="0"/>
              <a:pPr/>
              <a:t>‹#›</a:t>
            </a:fld>
            <a:endParaRPr lang="en-US"/>
          </a:p>
        </p:txBody>
      </p:sp>
    </p:spTree>
    <p:extLst>
      <p:ext uri="{BB962C8B-B14F-4D97-AF65-F5344CB8AC3E}">
        <p14:creationId xmlns:p14="http://schemas.microsoft.com/office/powerpoint/2010/main" val="1357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2788F3-03C3-884A-B3B4-9E8ACA2C6874}" type="datetimeFigureOut">
              <a:rPr lang="en-US" smtClean="0"/>
              <a:t>6/21/19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9E74FB-AECB-FF4C-AD5C-C12DD536C812}" type="slidenum">
              <a:rPr lang="en-US" smtClean="0"/>
              <a:t>‹#›</a:t>
            </a:fld>
            <a:endParaRPr lang="en-US"/>
          </a:p>
        </p:txBody>
      </p:sp>
    </p:spTree>
    <p:extLst>
      <p:ext uri="{BB962C8B-B14F-4D97-AF65-F5344CB8AC3E}">
        <p14:creationId xmlns:p14="http://schemas.microsoft.com/office/powerpoint/2010/main" val="545511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www.scienceofpeople.com</a:t>
            </a:r>
            <a:r>
              <a:rPr lang="en-US" dirty="0" smtClean="0"/>
              <a:t>/2015/08/20-hand-gestures-using/?</a:t>
            </a:r>
            <a:r>
              <a:rPr lang="en-US" dirty="0" err="1" smtClean="0"/>
              <a:t>utm_expid</a:t>
            </a:r>
            <a:r>
              <a:rPr lang="en-US" dirty="0" smtClean="0"/>
              <a:t>=40598772-14.WOG0NyNsTDO_D8Y2heCNfQ.1&amp;utm_referrer=https%3A%2F%2Fwww.google.com%2F</a:t>
            </a:r>
            <a:endParaRPr lang="en-US" dirty="0"/>
          </a:p>
        </p:txBody>
      </p:sp>
      <p:sp>
        <p:nvSpPr>
          <p:cNvPr id="4" name="Slide Number Placeholder 3"/>
          <p:cNvSpPr>
            <a:spLocks noGrp="1"/>
          </p:cNvSpPr>
          <p:nvPr>
            <p:ph type="sldNum" sz="quarter" idx="10"/>
          </p:nvPr>
        </p:nvSpPr>
        <p:spPr/>
        <p:txBody>
          <a:bodyPr/>
          <a:lstStyle/>
          <a:p>
            <a:fld id="{0A9E74FB-AECB-FF4C-AD5C-C12DD536C812}" type="slidenum">
              <a:rPr lang="en-US" smtClean="0"/>
              <a:t>13</a:t>
            </a:fld>
            <a:endParaRPr lang="en-US"/>
          </a:p>
        </p:txBody>
      </p:sp>
    </p:spTree>
    <p:extLst>
      <p:ext uri="{BB962C8B-B14F-4D97-AF65-F5344CB8AC3E}">
        <p14:creationId xmlns:p14="http://schemas.microsoft.com/office/powerpoint/2010/main" val="36808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15E32DE6-F3CA-4CFF-A10B-58F906598877}" type="slidenum">
              <a:rPr lang="en-US" smtClean="0"/>
              <a:pPr/>
              <a:t>31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5EB6EC26-9353-4C53-A4C8-08A2FB6A3F61}"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E74FB-AECB-FF4C-AD5C-C12DD536C812}" type="slidenum">
              <a:rPr lang="en-US" smtClean="0"/>
              <a:t>17</a:t>
            </a:fld>
            <a:endParaRPr lang="en-US"/>
          </a:p>
        </p:txBody>
      </p:sp>
    </p:spTree>
    <p:extLst>
      <p:ext uri="{BB962C8B-B14F-4D97-AF65-F5344CB8AC3E}">
        <p14:creationId xmlns:p14="http://schemas.microsoft.com/office/powerpoint/2010/main" val="955805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latin typeface="Comic Sans MS" pitchFamily="66" charset="0"/>
              </a:rPr>
              <a:t>The way you act during a presentation can also affect the audience’s perception of you.</a:t>
            </a:r>
          </a:p>
          <a:p>
            <a:endParaRPr lang="en-US" sz="1200" dirty="0" smtClean="0">
              <a:latin typeface="Comic Sans MS" pitchFamily="66" charset="0"/>
            </a:endParaRPr>
          </a:p>
          <a:p>
            <a:pPr marL="342900" indent="-342900">
              <a:buFont typeface="Arial"/>
              <a:buChar char="•"/>
            </a:pPr>
            <a:r>
              <a:rPr lang="en-US" sz="1200" dirty="0" smtClean="0">
                <a:latin typeface="Comic Sans MS" pitchFamily="66" charset="0"/>
              </a:rPr>
              <a:t>Dressing inappropriately may cause you to act in a way that is distracting to the audience. </a:t>
            </a:r>
          </a:p>
          <a:p>
            <a:pPr marL="465138">
              <a:buFont typeface="Arial" pitchFamily="34" charset="0"/>
              <a:buChar char="•"/>
            </a:pPr>
            <a:r>
              <a:rPr lang="en-US" sz="1200" dirty="0" smtClean="0">
                <a:latin typeface="Comic Sans MS" pitchFamily="66" charset="0"/>
              </a:rPr>
              <a:t>  Fiddling with your jewelry</a:t>
            </a:r>
          </a:p>
          <a:p>
            <a:pPr marL="465138">
              <a:buFont typeface="Arial" pitchFamily="34" charset="0"/>
              <a:buChar char="•"/>
            </a:pPr>
            <a:r>
              <a:rPr lang="en-US" sz="1200" dirty="0" smtClean="0">
                <a:latin typeface="Comic Sans MS" pitchFamily="66" charset="0"/>
              </a:rPr>
              <a:t>  Tugging at clothing</a:t>
            </a:r>
          </a:p>
          <a:p>
            <a:pPr marL="465138">
              <a:buFont typeface="Arial" pitchFamily="34" charset="0"/>
              <a:buChar char="•"/>
            </a:pPr>
            <a:r>
              <a:rPr lang="en-US" sz="1200" dirty="0" smtClean="0">
                <a:latin typeface="Comic Sans MS" pitchFamily="66" charset="0"/>
              </a:rPr>
              <a:t>  Brushing hair out of your face </a:t>
            </a:r>
          </a:p>
          <a:p>
            <a:endParaRPr lang="en-US" sz="1200" dirty="0" smtClean="0">
              <a:latin typeface="Comic Sans MS" pitchFamily="66" charset="0"/>
            </a:endParaRPr>
          </a:p>
          <a:p>
            <a:pPr marL="342900" indent="-342900">
              <a:buFont typeface="Arial"/>
              <a:buChar char="•"/>
            </a:pPr>
            <a:r>
              <a:rPr lang="en-US" sz="1200" dirty="0" smtClean="0">
                <a:latin typeface="Comic Sans MS" pitchFamily="66" charset="0"/>
              </a:rPr>
              <a:t>The behaviors cause your audience to focus on what you are doing rather than what you are saying.</a:t>
            </a:r>
          </a:p>
          <a:p>
            <a:endParaRPr lang="en-US" dirty="0"/>
          </a:p>
        </p:txBody>
      </p:sp>
      <p:sp>
        <p:nvSpPr>
          <p:cNvPr id="4" name="Slide Number Placeholder 3"/>
          <p:cNvSpPr>
            <a:spLocks noGrp="1"/>
          </p:cNvSpPr>
          <p:nvPr>
            <p:ph type="sldNum" sz="quarter" idx="10"/>
          </p:nvPr>
        </p:nvSpPr>
        <p:spPr/>
        <p:txBody>
          <a:bodyPr/>
          <a:lstStyle/>
          <a:p>
            <a:fld id="{0A9E74FB-AECB-FF4C-AD5C-C12DD536C812}" type="slidenum">
              <a:rPr lang="en-US" smtClean="0"/>
              <a:t>18</a:t>
            </a:fld>
            <a:endParaRPr lang="en-US"/>
          </a:p>
        </p:txBody>
      </p:sp>
    </p:spTree>
    <p:extLst>
      <p:ext uri="{BB962C8B-B14F-4D97-AF65-F5344CB8AC3E}">
        <p14:creationId xmlns:p14="http://schemas.microsoft.com/office/powerpoint/2010/main" val="175887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sz="1200" dirty="0" smtClean="0">
                <a:latin typeface="Comic Sans MS" pitchFamily="66" charset="0"/>
              </a:rPr>
              <a:t>The way you act during a presentation can also affect the audience’s perception of you.</a:t>
            </a:r>
          </a:p>
          <a:p>
            <a:endParaRPr lang="en-US" sz="1200" dirty="0" smtClean="0">
              <a:latin typeface="Comic Sans MS" pitchFamily="66" charset="0"/>
            </a:endParaRPr>
          </a:p>
          <a:p>
            <a:pPr marL="342900" indent="-342900">
              <a:buFont typeface="Arial"/>
              <a:buChar char="•"/>
            </a:pPr>
            <a:r>
              <a:rPr lang="en-US" sz="1200" dirty="0" smtClean="0">
                <a:latin typeface="Comic Sans MS" pitchFamily="66" charset="0"/>
              </a:rPr>
              <a:t>Dressing inappropriately may cause you to act in a way that is distracting to the audience. </a:t>
            </a:r>
          </a:p>
          <a:p>
            <a:pPr marL="465138">
              <a:buFont typeface="Arial" pitchFamily="34" charset="0"/>
              <a:buChar char="•"/>
            </a:pPr>
            <a:r>
              <a:rPr lang="en-US" sz="1200" dirty="0" smtClean="0">
                <a:latin typeface="Comic Sans MS" pitchFamily="66" charset="0"/>
              </a:rPr>
              <a:t>  Fiddling with your jewelry</a:t>
            </a:r>
          </a:p>
          <a:p>
            <a:pPr marL="465138">
              <a:buFont typeface="Arial" pitchFamily="34" charset="0"/>
              <a:buChar char="•"/>
            </a:pPr>
            <a:r>
              <a:rPr lang="en-US" sz="1200" dirty="0" smtClean="0">
                <a:latin typeface="Comic Sans MS" pitchFamily="66" charset="0"/>
              </a:rPr>
              <a:t>  Tugging at clothing</a:t>
            </a:r>
          </a:p>
          <a:p>
            <a:pPr marL="465138">
              <a:buFont typeface="Arial" pitchFamily="34" charset="0"/>
              <a:buChar char="•"/>
            </a:pPr>
            <a:r>
              <a:rPr lang="en-US" sz="1200" dirty="0" smtClean="0">
                <a:latin typeface="Comic Sans MS" pitchFamily="66" charset="0"/>
              </a:rPr>
              <a:t>  Brushing hair out of your face </a:t>
            </a:r>
          </a:p>
          <a:p>
            <a:endParaRPr lang="en-US" sz="1200" dirty="0" smtClean="0">
              <a:latin typeface="Comic Sans MS" pitchFamily="66" charset="0"/>
            </a:endParaRPr>
          </a:p>
          <a:p>
            <a:pPr marL="342900" indent="-342900">
              <a:buFont typeface="Arial"/>
              <a:buChar char="•"/>
            </a:pPr>
            <a:r>
              <a:rPr lang="en-US" sz="1200" dirty="0" smtClean="0">
                <a:latin typeface="Comic Sans MS" pitchFamily="66" charset="0"/>
              </a:rPr>
              <a:t>The behaviors cause your audience to focus on what you are doing rather than what you are saying.</a:t>
            </a:r>
          </a:p>
          <a:p>
            <a:endParaRPr lang="en-US" dirty="0"/>
          </a:p>
        </p:txBody>
      </p:sp>
      <p:sp>
        <p:nvSpPr>
          <p:cNvPr id="4" name="Slide Number Placeholder 3"/>
          <p:cNvSpPr>
            <a:spLocks noGrp="1"/>
          </p:cNvSpPr>
          <p:nvPr>
            <p:ph type="sldNum" sz="quarter" idx="10"/>
          </p:nvPr>
        </p:nvSpPr>
        <p:spPr/>
        <p:txBody>
          <a:bodyPr/>
          <a:lstStyle/>
          <a:p>
            <a:fld id="{0A9E74FB-AECB-FF4C-AD5C-C12DD536C812}" type="slidenum">
              <a:rPr lang="en-US" smtClean="0"/>
              <a:t>20</a:t>
            </a:fld>
            <a:endParaRPr lang="en-US"/>
          </a:p>
        </p:txBody>
      </p:sp>
    </p:spTree>
    <p:extLst>
      <p:ext uri="{BB962C8B-B14F-4D97-AF65-F5344CB8AC3E}">
        <p14:creationId xmlns:p14="http://schemas.microsoft.com/office/powerpoint/2010/main" val="288283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p>
            <a:fld id="{9BF86840-6D30-44B4-AD48-A65A0A665F39}" type="slidenum">
              <a:rPr lang="en-US" smtClean="0"/>
              <a:pPr/>
              <a:t>26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2B9BEA5-E996-47A8-96AB-52B04F263803}" type="slidenum">
              <a:rPr lang="en-US" smtClean="0"/>
              <a:pPr/>
              <a:t>27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t>Figure legends optional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D358922-D8DB-42BD-87F4-393D9F5E976B}" type="slidenum">
              <a:rPr lang="en-US" smtClean="0"/>
              <a:pPr/>
              <a:t>28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Don’t use less than 20-pt. font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D358922-D8DB-42BD-87F4-393D9F5E976B}" type="slidenum">
              <a:rPr lang="en-US" smtClean="0"/>
              <a:pPr/>
              <a:t>29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Don’t use less than 20-pt. font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28BC3DCD-1172-4DF3-B516-2929D14CC1B6}" type="slidenum">
              <a:rPr lang="en-US" smtClean="0"/>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B80044-1A32-4202-A15D-AEA0CA40EAC7}" type="datetimeFigureOut">
              <a:rPr lang="en-US" smtClean="0"/>
              <a:pPr/>
              <a:t>6/21/19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BA195F-A0ED-416C-BB31-8CFE8220BF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80044-1A32-4202-A15D-AEA0CA40EAC7}" type="datetimeFigureOut">
              <a:rPr lang="en-US" smtClean="0"/>
              <a:pPr/>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80044-1A32-4202-A15D-AEA0CA40EAC7}" type="datetimeFigureOut">
              <a:rPr lang="en-US" smtClean="0"/>
              <a:pPr/>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80044-1A32-4202-A15D-AEA0CA40EAC7}" type="datetimeFigureOut">
              <a:rPr lang="en-US" smtClean="0"/>
              <a:pPr/>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A195F-A0ED-416C-BB31-8CFE8220BFFA}" type="slidenum">
              <a:rPr lang="en-US" smtClean="0"/>
              <a:pPr/>
              <a:t>‹#›</a:t>
            </a:fld>
            <a:endParaRPr lang="en-US"/>
          </a:p>
        </p:txBody>
      </p:sp>
    </p:spTree>
    <p:extLst>
      <p:ext uri="{BB962C8B-B14F-4D97-AF65-F5344CB8AC3E}">
        <p14:creationId xmlns:p14="http://schemas.microsoft.com/office/powerpoint/2010/main" val="15288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B8B58-1FF1-734C-B10B-61F588BF3B46}"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50968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B8B58-1FF1-734C-B10B-61F588BF3B46}"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2635970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EB8B58-1FF1-734C-B10B-61F588BF3B46}"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380665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B8B58-1FF1-734C-B10B-61F588BF3B46}"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3446098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B8B58-1FF1-734C-B10B-61F588BF3B46}"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2202321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B8B58-1FF1-734C-B10B-61F588BF3B46}"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221607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B8B58-1FF1-734C-B10B-61F588BF3B46}"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9658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B80044-1A32-4202-A15D-AEA0CA40EAC7}" type="datetimeFigureOut">
              <a:rPr lang="en-US" smtClean="0"/>
              <a:pPr/>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8B58-1FF1-734C-B10B-61F588BF3B46}"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329474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EB8B58-1FF1-734C-B10B-61F588BF3B46}"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2156545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B8B58-1FF1-734C-B10B-61F588BF3B46}"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1224318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B8B58-1FF1-734C-B10B-61F588BF3B46}"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12D4C-63AD-A24F-9A4C-C89509B9F9C9}" type="slidenum">
              <a:rPr lang="en-US" smtClean="0"/>
              <a:t>‹#›</a:t>
            </a:fld>
            <a:endParaRPr lang="en-US"/>
          </a:p>
        </p:txBody>
      </p:sp>
    </p:spTree>
    <p:extLst>
      <p:ext uri="{BB962C8B-B14F-4D97-AF65-F5344CB8AC3E}">
        <p14:creationId xmlns:p14="http://schemas.microsoft.com/office/powerpoint/2010/main" val="163969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7FE8EF-7707-5048-B07F-35883D9FB16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82195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E8EF-7707-5048-B07F-35883D9FB16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19826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7FE8EF-7707-5048-B07F-35883D9FB16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2081179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7FE8EF-7707-5048-B07F-35883D9FB16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79522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7FE8EF-7707-5048-B07F-35883D9FB16E}"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30021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7FE8EF-7707-5048-B07F-35883D9FB16E}"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255767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B80044-1A32-4202-A15D-AEA0CA40EAC7}" type="datetimeFigureOut">
              <a:rPr lang="en-US" smtClean="0"/>
              <a:pPr/>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BA195F-A0ED-416C-BB31-8CFE8220BFF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FE8EF-7707-5048-B07F-35883D9FB16E}"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17560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FE8EF-7707-5048-B07F-35883D9FB16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52997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7FE8EF-7707-5048-B07F-35883D9FB16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014151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E8EF-7707-5048-B07F-35883D9FB16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46368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7FE8EF-7707-5048-B07F-35883D9FB16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E7203-20FC-7345-B383-C46B7B61B505}" type="slidenum">
              <a:rPr lang="en-US" smtClean="0"/>
              <a:t>‹#›</a:t>
            </a:fld>
            <a:endParaRPr lang="en-US"/>
          </a:p>
        </p:txBody>
      </p:sp>
    </p:spTree>
    <p:extLst>
      <p:ext uri="{BB962C8B-B14F-4D97-AF65-F5344CB8AC3E}">
        <p14:creationId xmlns:p14="http://schemas.microsoft.com/office/powerpoint/2010/main" val="3872595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474D47-7162-244E-B2BD-277433EB580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30069178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74D47-7162-244E-B2BD-277433EB580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2049546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474D47-7162-244E-B2BD-277433EB580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3401986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474D47-7162-244E-B2BD-277433EB580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3866406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474D47-7162-244E-B2BD-277433EB580E}"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169726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B80044-1A32-4202-A15D-AEA0CA40EAC7}" type="datetimeFigureOut">
              <a:rPr lang="en-US" smtClean="0"/>
              <a:pPr/>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474D47-7162-244E-B2BD-277433EB580E}"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1388094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74D47-7162-244E-B2BD-277433EB580E}"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2103991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74D47-7162-244E-B2BD-277433EB580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2603781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74D47-7162-244E-B2BD-277433EB580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2565210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74D47-7162-244E-B2BD-277433EB580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3692054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474D47-7162-244E-B2BD-277433EB580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A8596-4B33-5A42-96FB-B1D6E19911EA}" type="slidenum">
              <a:rPr lang="en-US" smtClean="0"/>
              <a:t>‹#›</a:t>
            </a:fld>
            <a:endParaRPr lang="en-US"/>
          </a:p>
        </p:txBody>
      </p:sp>
    </p:spTree>
    <p:extLst>
      <p:ext uri="{BB962C8B-B14F-4D97-AF65-F5344CB8AC3E}">
        <p14:creationId xmlns:p14="http://schemas.microsoft.com/office/powerpoint/2010/main" val="1108480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2BC8D-6717-7643-9B29-29B996DD97E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2118099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2BC8D-6717-7643-9B29-29B996DD97E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1667864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2BC8D-6717-7643-9B29-29B996DD97E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1598869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2BC8D-6717-7643-9B29-29B996DD97E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2168254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B80044-1A32-4202-A15D-AEA0CA40EAC7}" type="datetimeFigureOut">
              <a:rPr lang="en-US" smtClean="0"/>
              <a:pPr/>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2BC8D-6717-7643-9B29-29B996DD97EE}" type="datetimeFigureOut">
              <a:rPr lang="en-US" smtClean="0"/>
              <a:t>6/21/19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325244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2BC8D-6717-7643-9B29-29B996DD97EE}" type="datetimeFigureOut">
              <a:rPr lang="en-US" smtClean="0"/>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1831402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2BC8D-6717-7643-9B29-29B996DD97EE}" type="datetimeFigureOut">
              <a:rPr lang="en-US" smtClean="0"/>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4220234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2BC8D-6717-7643-9B29-29B996DD97E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2055947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2BC8D-6717-7643-9B29-29B996DD97EE}" type="datetimeFigureOut">
              <a:rPr lang="en-US" smtClean="0"/>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3071081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2BC8D-6717-7643-9B29-29B996DD97E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1679019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2BC8D-6717-7643-9B29-29B996DD97EE}" type="datetimeFigureOut">
              <a:rPr lang="en-US" smtClean="0"/>
              <a:t>6/21/19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07BA3-6013-424A-9C1D-C614DA8D3330}" type="slidenum">
              <a:rPr lang="en-US" smtClean="0"/>
              <a:t>‹#›</a:t>
            </a:fld>
            <a:endParaRPr lang="en-US"/>
          </a:p>
        </p:txBody>
      </p:sp>
    </p:spTree>
    <p:extLst>
      <p:ext uri="{BB962C8B-B14F-4D97-AF65-F5344CB8AC3E}">
        <p14:creationId xmlns:p14="http://schemas.microsoft.com/office/powerpoint/2010/main" val="417794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B80044-1A32-4202-A15D-AEA0CA40EAC7}" type="datetimeFigureOut">
              <a:rPr lang="en-US" smtClean="0"/>
              <a:pPr/>
              <a:t>6/21/19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0044-1A32-4202-A15D-AEA0CA40EAC7}" type="datetimeFigureOut">
              <a:rPr lang="en-US" smtClean="0"/>
              <a:pPr/>
              <a:t>6/21/19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B80044-1A32-4202-A15D-AEA0CA40EAC7}" type="datetimeFigureOut">
              <a:rPr lang="en-US" smtClean="0"/>
              <a:pPr/>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BA195F-A0ED-416C-BB31-8CFE8220BF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B80044-1A32-4202-A15D-AEA0CA40EAC7}" type="datetimeFigureOut">
              <a:rPr lang="en-US" smtClean="0"/>
              <a:pPr/>
              <a:t>6/21/19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BA195F-A0ED-416C-BB31-8CFE8220BFF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B80044-1A32-4202-A15D-AEA0CA40EAC7}" type="datetimeFigureOut">
              <a:rPr lang="en-US" smtClean="0"/>
              <a:pPr/>
              <a:t>6/21/19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BA195F-A0ED-416C-BB31-8CFE8220BFF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B8B58-1FF1-734C-B10B-61F588BF3B46}" type="datetimeFigureOut">
              <a:rPr lang="en-US" smtClean="0"/>
              <a:t>6/21/19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12D4C-63AD-A24F-9A4C-C89509B9F9C9}" type="slidenum">
              <a:rPr lang="en-US" smtClean="0"/>
              <a:t>‹#›</a:t>
            </a:fld>
            <a:endParaRPr lang="en-US"/>
          </a:p>
        </p:txBody>
      </p:sp>
    </p:spTree>
    <p:extLst>
      <p:ext uri="{BB962C8B-B14F-4D97-AF65-F5344CB8AC3E}">
        <p14:creationId xmlns:p14="http://schemas.microsoft.com/office/powerpoint/2010/main" val="166152346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FE8EF-7707-5048-B07F-35883D9FB16E}" type="datetimeFigureOut">
              <a:rPr lang="en-US" smtClean="0"/>
              <a:t>6/21/19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E7203-20FC-7345-B383-C46B7B61B505}" type="slidenum">
              <a:rPr lang="en-US" smtClean="0"/>
              <a:t>‹#›</a:t>
            </a:fld>
            <a:endParaRPr lang="en-US"/>
          </a:p>
        </p:txBody>
      </p:sp>
    </p:spTree>
    <p:extLst>
      <p:ext uri="{BB962C8B-B14F-4D97-AF65-F5344CB8AC3E}">
        <p14:creationId xmlns:p14="http://schemas.microsoft.com/office/powerpoint/2010/main" val="212099475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74D47-7162-244E-B2BD-277433EB580E}" type="datetimeFigureOut">
              <a:rPr lang="en-US" smtClean="0"/>
              <a:t>6/21/19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A8596-4B33-5A42-96FB-B1D6E19911EA}" type="slidenum">
              <a:rPr lang="en-US" smtClean="0"/>
              <a:t>‹#›</a:t>
            </a:fld>
            <a:endParaRPr lang="en-US"/>
          </a:p>
        </p:txBody>
      </p:sp>
    </p:spTree>
    <p:extLst>
      <p:ext uri="{BB962C8B-B14F-4D97-AF65-F5344CB8AC3E}">
        <p14:creationId xmlns:p14="http://schemas.microsoft.com/office/powerpoint/2010/main" val="5895797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1000">
              <a:schemeClr val="bg2">
                <a:tint val="40000"/>
                <a:satMod val="350000"/>
              </a:schemeClr>
            </a:gs>
            <a:gs pos="32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2BC8D-6717-7643-9B29-29B996DD97EE}" type="datetimeFigureOut">
              <a:rPr lang="en-US" smtClean="0"/>
              <a:t>6/21/19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07BA3-6013-424A-9C1D-C614DA8D3330}" type="slidenum">
              <a:rPr lang="en-US" smtClean="0"/>
              <a:t>‹#›</a:t>
            </a:fld>
            <a:endParaRPr lang="en-US"/>
          </a:p>
        </p:txBody>
      </p:sp>
    </p:spTree>
    <p:extLst>
      <p:ext uri="{BB962C8B-B14F-4D97-AF65-F5344CB8AC3E}">
        <p14:creationId xmlns:p14="http://schemas.microsoft.com/office/powerpoint/2010/main" val="4042033385"/>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jpg"/><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5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5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 Id="rId6" Type="http://schemas.openxmlformats.org/officeDocument/2006/relationships/image" Target="../media/image15.jpg"/><Relationship Id="rId1" Type="http://schemas.openxmlformats.org/officeDocument/2006/relationships/slideLayout" Target="../slideLayouts/slideLayout5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g"/><Relationship Id="rId1" Type="http://schemas.openxmlformats.org/officeDocument/2006/relationships/slideLayout" Target="../slideLayouts/slideLayout5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g"/><Relationship Id="rId1" Type="http://schemas.openxmlformats.org/officeDocument/2006/relationships/slideLayout" Target="../slideLayouts/slideLayout5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hyperlink" Target="https://www.the-scientist.com/?articles.view/articleNo/31071/title/Poster-Perfect/" TargetMode="External"/><Relationship Id="rId3" Type="http://schemas.openxmlformats.org/officeDocument/2006/relationships/hyperlink" Target="https://guides.nyu.edu/post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8415" y="1103054"/>
            <a:ext cx="8195673" cy="2554546"/>
          </a:xfrm>
          <a:prstGeom prst="rect">
            <a:avLst/>
          </a:prstGeom>
          <a:noFill/>
        </p:spPr>
        <p:txBody>
          <a:bodyPr wrap="none" rtlCol="0">
            <a:spAutoFit/>
          </a:bodyPr>
          <a:lstStyle/>
          <a:p>
            <a:pPr algn="ctr"/>
            <a:r>
              <a:rPr lang="en-US" sz="4000" b="1" dirty="0" smtClean="0">
                <a:solidFill>
                  <a:srgbClr val="FFFF00"/>
                </a:solidFill>
                <a:latin typeface="Comic Sans MS" pitchFamily="66" charset="0"/>
              </a:rPr>
              <a:t>Scientific Communication Skills: </a:t>
            </a:r>
          </a:p>
          <a:p>
            <a:pPr algn="ctr"/>
            <a:r>
              <a:rPr lang="en-US" sz="4000" b="1" dirty="0" smtClean="0">
                <a:solidFill>
                  <a:srgbClr val="FFFF00"/>
                </a:solidFill>
                <a:latin typeface="Comic Sans MS" pitchFamily="66" charset="0"/>
              </a:rPr>
              <a:t>What to do</a:t>
            </a:r>
            <a:r>
              <a:rPr lang="is-IS" sz="4000" b="1" dirty="0" smtClean="0">
                <a:solidFill>
                  <a:srgbClr val="FFFF00"/>
                </a:solidFill>
                <a:latin typeface="Comic Sans MS" pitchFamily="66" charset="0"/>
              </a:rPr>
              <a:t>…and what not to do </a:t>
            </a:r>
            <a:endParaRPr lang="en-US" sz="4000" b="1" dirty="0" smtClean="0">
              <a:solidFill>
                <a:srgbClr val="FFFF00"/>
              </a:solidFill>
              <a:latin typeface="Comic Sans MS" pitchFamily="66" charset="0"/>
            </a:endParaRPr>
          </a:p>
          <a:p>
            <a:pPr algn="ctr"/>
            <a:endParaRPr lang="en-US" sz="2400" dirty="0">
              <a:latin typeface="Comic Sans MS" pitchFamily="66" charset="0"/>
            </a:endParaRPr>
          </a:p>
          <a:p>
            <a:pPr algn="ctr"/>
            <a:r>
              <a:rPr lang="en-US" sz="2400" dirty="0" smtClean="0">
                <a:latin typeface="Comic Sans MS" pitchFamily="66" charset="0"/>
              </a:rPr>
              <a:t>SC INBRE Workshop</a:t>
            </a:r>
          </a:p>
          <a:p>
            <a:pPr algn="ctr"/>
            <a:r>
              <a:rPr lang="en-US" sz="2400" dirty="0" smtClean="0">
                <a:latin typeface="Comic Sans MS" pitchFamily="66" charset="0"/>
              </a:rPr>
              <a:t>Monday June 17</a:t>
            </a:r>
            <a:r>
              <a:rPr lang="en-US" sz="2400" baseline="30000" dirty="0" smtClean="0">
                <a:latin typeface="Comic Sans MS" pitchFamily="66" charset="0"/>
              </a:rPr>
              <a:t>th</a:t>
            </a:r>
            <a:r>
              <a:rPr lang="en-US" sz="2400" dirty="0" smtClean="0">
                <a:latin typeface="Comic Sans MS" pitchFamily="66" charset="0"/>
              </a:rPr>
              <a:t>, 2019</a:t>
            </a:r>
          </a:p>
          <a:p>
            <a:pPr algn="ctr"/>
            <a:endParaRPr lang="en-US" sz="800" dirty="0" smtClean="0">
              <a:latin typeface="Comic Sans MS" pitchFamily="66" charset="0"/>
            </a:endParaRPr>
          </a:p>
        </p:txBody>
      </p:sp>
      <p:sp>
        <p:nvSpPr>
          <p:cNvPr id="2" name="Rectangle 1"/>
          <p:cNvSpPr/>
          <p:nvPr/>
        </p:nvSpPr>
        <p:spPr>
          <a:xfrm>
            <a:off x="2635531" y="5276671"/>
            <a:ext cx="4222469" cy="1200329"/>
          </a:xfrm>
          <a:prstGeom prst="rect">
            <a:avLst/>
          </a:prstGeom>
        </p:spPr>
        <p:txBody>
          <a:bodyPr wrap="square">
            <a:spAutoFit/>
          </a:bodyPr>
          <a:lstStyle/>
          <a:p>
            <a:pPr algn="ctr"/>
            <a:r>
              <a:rPr lang="en-US" dirty="0" smtClean="0">
                <a:latin typeface="Comic Sans MS" pitchFamily="66" charset="0"/>
              </a:rPr>
              <a:t>Susan K. Wood, Ph.D. </a:t>
            </a:r>
          </a:p>
          <a:p>
            <a:pPr algn="ctr"/>
            <a:r>
              <a:rPr lang="en-US" dirty="0" err="1" smtClean="0">
                <a:latin typeface="Comic Sans MS" pitchFamily="66" charset="0"/>
              </a:rPr>
              <a:t>Bldg</a:t>
            </a:r>
            <a:r>
              <a:rPr lang="en-US" dirty="0" smtClean="0">
                <a:latin typeface="Comic Sans MS" pitchFamily="66" charset="0"/>
              </a:rPr>
              <a:t> 1. </a:t>
            </a:r>
            <a:r>
              <a:rPr lang="en-US" dirty="0" err="1" smtClean="0">
                <a:latin typeface="Comic Sans MS" pitchFamily="66" charset="0"/>
              </a:rPr>
              <a:t>Rm</a:t>
            </a:r>
            <a:r>
              <a:rPr lang="en-US" dirty="0" smtClean="0">
                <a:latin typeface="Comic Sans MS" pitchFamily="66" charset="0"/>
              </a:rPr>
              <a:t>, D28A</a:t>
            </a:r>
            <a:endParaRPr lang="en-US" dirty="0">
              <a:latin typeface="Comic Sans MS" pitchFamily="66" charset="0"/>
            </a:endParaRPr>
          </a:p>
          <a:p>
            <a:pPr algn="ctr"/>
            <a:r>
              <a:rPr lang="en-US" dirty="0" smtClean="0">
                <a:latin typeface="Comic Sans MS" pitchFamily="66" charset="0"/>
              </a:rPr>
              <a:t>803-216</a:t>
            </a:r>
            <a:r>
              <a:rPr lang="en-US" dirty="0">
                <a:latin typeface="Comic Sans MS" pitchFamily="66" charset="0"/>
              </a:rPr>
              <a:t>-3522</a:t>
            </a:r>
          </a:p>
          <a:p>
            <a:pPr algn="ctr"/>
            <a:r>
              <a:rPr lang="en-US" dirty="0">
                <a:latin typeface="Comic Sans MS" pitchFamily="66" charset="0"/>
              </a:rPr>
              <a:t>Susan.Wood@uscmed.sc.edu</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Comic Sans MS"/>
                <a:cs typeface="Comic Sans MS"/>
              </a:rPr>
              <a:t>Overcoming FEAR of public speaking</a:t>
            </a:r>
          </a:p>
          <a:p>
            <a:endParaRPr lang="en-US" sz="2800" dirty="0" smtClean="0">
              <a:latin typeface="Comic Sans MS"/>
              <a:cs typeface="Comic Sans MS"/>
            </a:endParaRPr>
          </a:p>
          <a:p>
            <a:r>
              <a:rPr lang="en-US" sz="2800" dirty="0" smtClean="0">
                <a:latin typeface="Comic Sans MS"/>
                <a:cs typeface="Comic Sans MS"/>
              </a:rPr>
              <a:t>Delivery techniques</a:t>
            </a:r>
          </a:p>
          <a:p>
            <a:endParaRPr lang="en-US" sz="2800" dirty="0" smtClean="0">
              <a:latin typeface="Comic Sans MS"/>
              <a:cs typeface="Comic Sans MS"/>
            </a:endParaRPr>
          </a:p>
          <a:p>
            <a:r>
              <a:rPr lang="en-US" sz="2800" dirty="0" smtClean="0">
                <a:latin typeface="Comic Sans MS"/>
                <a:cs typeface="Comic Sans MS"/>
              </a:rPr>
              <a:t>Appearance</a:t>
            </a:r>
          </a:p>
          <a:p>
            <a:endParaRPr lang="en-US" sz="2800" dirty="0" smtClean="0">
              <a:latin typeface="Comic Sans MS"/>
              <a:cs typeface="Comic Sans MS"/>
            </a:endParaRPr>
          </a:p>
          <a:p>
            <a:r>
              <a:rPr lang="en-US" sz="2800" dirty="0" smtClean="0">
                <a:latin typeface="Comic Sans MS"/>
                <a:cs typeface="Comic Sans MS"/>
              </a:rPr>
              <a:t>Scientific content of talk</a:t>
            </a:r>
            <a:endParaRPr lang="en-US" sz="2800" dirty="0">
              <a:latin typeface="Comic Sans MS"/>
              <a:cs typeface="Comic Sans MS"/>
            </a:endParaRPr>
          </a:p>
        </p:txBody>
      </p:sp>
      <p:sp>
        <p:nvSpPr>
          <p:cNvPr id="4" name="TextBox 3"/>
          <p:cNvSpPr txBox="1"/>
          <p:nvPr/>
        </p:nvSpPr>
        <p:spPr>
          <a:xfrm>
            <a:off x="609600" y="609600"/>
            <a:ext cx="5677180" cy="523220"/>
          </a:xfrm>
          <a:prstGeom prst="rect">
            <a:avLst/>
          </a:prstGeom>
          <a:noFill/>
        </p:spPr>
        <p:txBody>
          <a:bodyPr wrap="none" rtlCol="0">
            <a:spAutoFit/>
          </a:bodyPr>
          <a:lstStyle/>
          <a:p>
            <a:r>
              <a:rPr lang="en-US" sz="2800" b="1" dirty="0" smtClean="0">
                <a:solidFill>
                  <a:srgbClr val="FFFF00"/>
                </a:solidFill>
                <a:latin typeface="Comic Sans MS" pitchFamily="66" charset="0"/>
              </a:rPr>
              <a:t>Presenting a Scientific Seminar</a:t>
            </a:r>
          </a:p>
        </p:txBody>
      </p:sp>
    </p:spTree>
    <p:extLst>
      <p:ext uri="{BB962C8B-B14F-4D97-AF65-F5344CB8AC3E}">
        <p14:creationId xmlns:p14="http://schemas.microsoft.com/office/powerpoint/2010/main" val="28397768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30953"/>
            <a:ext cx="8763000" cy="4893647"/>
          </a:xfrm>
          <a:prstGeom prst="rect">
            <a:avLst/>
          </a:prstGeom>
        </p:spPr>
        <p:txBody>
          <a:bodyPr wrap="square">
            <a:spAutoFit/>
          </a:bodyPr>
          <a:lstStyle/>
          <a:p>
            <a:pPr marL="342900" indent="-342900">
              <a:buFont typeface="Arial"/>
              <a:buChar char="•"/>
            </a:pPr>
            <a:r>
              <a:rPr lang="en-US" sz="2400" b="1" dirty="0">
                <a:latin typeface="Comic Sans MS" pitchFamily="66" charset="0"/>
              </a:rPr>
              <a:t>Know your material. </a:t>
            </a:r>
            <a:r>
              <a:rPr lang="en-US" sz="2400" dirty="0">
                <a:latin typeface="Comic Sans MS" pitchFamily="66" charset="0"/>
              </a:rPr>
              <a:t>Pick a topic you are interested in. Know more about it than you include in your </a:t>
            </a:r>
            <a:r>
              <a:rPr lang="en-US" sz="2400" dirty="0" smtClean="0">
                <a:latin typeface="Comic Sans MS" pitchFamily="66" charset="0"/>
              </a:rPr>
              <a:t>talk. </a:t>
            </a:r>
            <a:r>
              <a:rPr lang="en-US" sz="2400" dirty="0">
                <a:latin typeface="Comic Sans MS" pitchFamily="66" charset="0"/>
              </a:rPr>
              <a:t>Use humor, personal stories and conversational language – that way you won’t easily forget what to say</a:t>
            </a:r>
            <a:r>
              <a:rPr lang="en-US" sz="2400" dirty="0" smtClean="0">
                <a:latin typeface="Comic Sans MS" pitchFamily="66" charset="0"/>
              </a:rPr>
              <a:t>.</a:t>
            </a:r>
          </a:p>
          <a:p>
            <a:endParaRPr lang="en-US" sz="2400" dirty="0">
              <a:latin typeface="Comic Sans MS" pitchFamily="66" charset="0"/>
            </a:endParaRPr>
          </a:p>
          <a:p>
            <a:pPr marL="342900" indent="-342900">
              <a:buFont typeface="Arial"/>
              <a:buChar char="•"/>
            </a:pPr>
            <a:r>
              <a:rPr lang="en-US" sz="2400" b="1" dirty="0" smtClean="0">
                <a:latin typeface="Comic Sans MS" pitchFamily="66" charset="0"/>
              </a:rPr>
              <a:t>Know </a:t>
            </a:r>
            <a:r>
              <a:rPr lang="en-US" sz="2400" b="1" dirty="0">
                <a:latin typeface="Comic Sans MS" pitchFamily="66" charset="0"/>
              </a:rPr>
              <a:t>the audience. </a:t>
            </a:r>
            <a:r>
              <a:rPr lang="en-US" sz="2400" dirty="0">
                <a:latin typeface="Comic Sans MS" pitchFamily="66" charset="0"/>
              </a:rPr>
              <a:t>Greet some of the audience members as they arrive. It’s easier to speak to a group of friends than to strangers. </a:t>
            </a:r>
            <a:r>
              <a:rPr lang="en-US" sz="2400" dirty="0" smtClean="0">
                <a:latin typeface="Comic Sans MS" pitchFamily="66" charset="0"/>
              </a:rPr>
              <a:t>Make the level of detail in the talk appropriate for the audience.</a:t>
            </a:r>
          </a:p>
          <a:p>
            <a:endParaRPr lang="en-US" sz="2400" dirty="0">
              <a:latin typeface="Comic Sans MS" pitchFamily="66" charset="0"/>
            </a:endParaRPr>
          </a:p>
          <a:p>
            <a:pPr marL="342900" indent="-342900">
              <a:buFont typeface="Arial"/>
              <a:buChar char="•"/>
            </a:pPr>
            <a:r>
              <a:rPr lang="en-US" sz="2400" b="1" dirty="0">
                <a:latin typeface="Comic Sans MS" pitchFamily="66" charset="0"/>
              </a:rPr>
              <a:t>Relax. </a:t>
            </a:r>
            <a:r>
              <a:rPr lang="en-US" sz="2400" dirty="0">
                <a:latin typeface="Comic Sans MS" pitchFamily="66" charset="0"/>
              </a:rPr>
              <a:t>Begin</a:t>
            </a:r>
            <a:r>
              <a:rPr lang="en-US" sz="2400" b="1" dirty="0">
                <a:latin typeface="Comic Sans MS" pitchFamily="66" charset="0"/>
              </a:rPr>
              <a:t> </a:t>
            </a:r>
            <a:r>
              <a:rPr lang="en-US" sz="2400" dirty="0">
                <a:latin typeface="Comic Sans MS" pitchFamily="66" charset="0"/>
              </a:rPr>
              <a:t>by addressing the audience. It buys you time and calms your nerves.</a:t>
            </a:r>
            <a:r>
              <a:rPr lang="en-US" sz="2400" b="1" dirty="0">
                <a:latin typeface="Comic Sans MS" pitchFamily="66" charset="0"/>
              </a:rPr>
              <a:t> </a:t>
            </a:r>
            <a:r>
              <a:rPr lang="en-US" sz="2400" dirty="0">
                <a:latin typeface="Comic Sans MS" pitchFamily="66" charset="0"/>
              </a:rPr>
              <a:t>Pause, smile and count to three before saying anything. </a:t>
            </a:r>
          </a:p>
        </p:txBody>
      </p:sp>
      <p:sp>
        <p:nvSpPr>
          <p:cNvPr id="5" name="TextBox 4"/>
          <p:cNvSpPr txBox="1"/>
          <p:nvPr/>
        </p:nvSpPr>
        <p:spPr>
          <a:xfrm>
            <a:off x="228600" y="685800"/>
            <a:ext cx="6865982" cy="523220"/>
          </a:xfrm>
          <a:prstGeom prst="rect">
            <a:avLst/>
          </a:prstGeom>
          <a:noFill/>
        </p:spPr>
        <p:txBody>
          <a:bodyPr wrap="none" rtlCol="0">
            <a:spAutoFit/>
          </a:bodyPr>
          <a:lstStyle/>
          <a:p>
            <a:r>
              <a:rPr lang="en-US" sz="2800" b="1" dirty="0" smtClean="0">
                <a:solidFill>
                  <a:srgbClr val="FFFF00"/>
                </a:solidFill>
                <a:latin typeface="Comic Sans MS" pitchFamily="66" charset="0"/>
              </a:rPr>
              <a:t>Delivery Techniques: Before you start</a:t>
            </a:r>
            <a:endParaRPr lang="en-US" sz="2800" b="1" dirty="0">
              <a:solidFill>
                <a:srgbClr val="FFFF00"/>
              </a:solidFill>
              <a:latin typeface="Comic Sans MS" pitchFamily="66" charset="0"/>
            </a:endParaRPr>
          </a:p>
        </p:txBody>
      </p:sp>
      <p:sp>
        <p:nvSpPr>
          <p:cNvPr id="6" name="Rectangle 5"/>
          <p:cNvSpPr/>
          <p:nvPr/>
        </p:nvSpPr>
        <p:spPr>
          <a:xfrm>
            <a:off x="4724400" y="6381690"/>
            <a:ext cx="4296625" cy="400110"/>
          </a:xfrm>
          <a:prstGeom prst="rect">
            <a:avLst/>
          </a:prstGeom>
        </p:spPr>
        <p:txBody>
          <a:bodyPr wrap="none">
            <a:spAutoFit/>
          </a:bodyPr>
          <a:lstStyle/>
          <a:p>
            <a:r>
              <a:rPr lang="en-US" sz="2000" dirty="0" smtClean="0">
                <a:solidFill>
                  <a:schemeClr val="tx1">
                    <a:lumMod val="75000"/>
                  </a:schemeClr>
                </a:solidFill>
                <a:latin typeface="Arial" pitchFamily="34" charset="0"/>
                <a:cs typeface="Arial" pitchFamily="34" charset="0"/>
              </a:rPr>
              <a:t>http://www.toastmasters.org/tips.asp</a:t>
            </a:r>
            <a:endParaRPr lang="en-US" sz="2000" dirty="0">
              <a:solidFill>
                <a:schemeClr val="tx1">
                  <a:lumMod val="75000"/>
                </a:schemeClr>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blic-speaking-hand-gestures.jpg"/>
          <p:cNvPicPr>
            <a:picLocks noChangeAspect="1"/>
          </p:cNvPicPr>
          <p:nvPr/>
        </p:nvPicPr>
        <p:blipFill rotWithShape="1">
          <a:blip r:embed="rId2">
            <a:extLst>
              <a:ext uri="{28A0092B-C50C-407E-A947-70E740481C1C}">
                <a14:useLocalDpi xmlns:a14="http://schemas.microsoft.com/office/drawing/2010/main" val="0"/>
              </a:ext>
            </a:extLst>
          </a:blip>
          <a:srcRect r="26549"/>
          <a:stretch/>
        </p:blipFill>
        <p:spPr>
          <a:xfrm>
            <a:off x="7162800" y="3266044"/>
            <a:ext cx="1918458" cy="1305956"/>
          </a:xfrm>
          <a:prstGeom prst="rect">
            <a:avLst/>
          </a:prstGeom>
        </p:spPr>
      </p:pic>
      <p:pic>
        <p:nvPicPr>
          <p:cNvPr id="4" name="Picture 3" descr="eye-contact-5.jpg"/>
          <p:cNvPicPr>
            <a:picLocks noChangeAspect="1"/>
          </p:cNvPicPr>
          <p:nvPr/>
        </p:nvPicPr>
        <p:blipFill rotWithShape="1">
          <a:blip r:embed="rId3">
            <a:extLst>
              <a:ext uri="{28A0092B-C50C-407E-A947-70E740481C1C}">
                <a14:useLocalDpi xmlns:a14="http://schemas.microsoft.com/office/drawing/2010/main" val="0"/>
              </a:ext>
            </a:extLst>
          </a:blip>
          <a:srcRect r="20046" b="10754"/>
          <a:stretch/>
        </p:blipFill>
        <p:spPr>
          <a:xfrm>
            <a:off x="6858000" y="457200"/>
            <a:ext cx="1949586" cy="1540436"/>
          </a:xfrm>
          <a:prstGeom prst="rect">
            <a:avLst/>
          </a:prstGeom>
        </p:spPr>
      </p:pic>
      <p:sp>
        <p:nvSpPr>
          <p:cNvPr id="2" name="Rectangle 1"/>
          <p:cNvSpPr/>
          <p:nvPr/>
        </p:nvSpPr>
        <p:spPr>
          <a:xfrm>
            <a:off x="152400" y="838200"/>
            <a:ext cx="7772400" cy="5940087"/>
          </a:xfrm>
          <a:prstGeom prst="rect">
            <a:avLst/>
          </a:prstGeom>
        </p:spPr>
        <p:txBody>
          <a:bodyPr wrap="square">
            <a:spAutoFit/>
          </a:bodyPr>
          <a:lstStyle/>
          <a:p>
            <a:pPr marL="342900" indent="-342900">
              <a:buFont typeface="Arial"/>
              <a:buChar char="•"/>
            </a:pPr>
            <a:r>
              <a:rPr lang="en-US" sz="2400" b="1" dirty="0" smtClean="0">
                <a:latin typeface="Comic Sans MS" pitchFamily="66" charset="0"/>
              </a:rPr>
              <a:t>Maintain good eye contact </a:t>
            </a:r>
            <a:r>
              <a:rPr lang="en-US" sz="2400" dirty="0" smtClean="0">
                <a:latin typeface="Comic Sans MS" pitchFamily="66" charset="0"/>
              </a:rPr>
              <a:t>with your audience. When you engage your audience, they become engaged in your topic.</a:t>
            </a:r>
          </a:p>
          <a:p>
            <a:pPr marL="342900" indent="-342900">
              <a:buFont typeface="Arial"/>
              <a:buChar char="•"/>
            </a:pPr>
            <a:endParaRPr lang="en-US" sz="2400" dirty="0" smtClean="0">
              <a:latin typeface="Comic Sans MS" pitchFamily="66" charset="0"/>
            </a:endParaRPr>
          </a:p>
          <a:p>
            <a:pPr marL="171450" indent="-171450">
              <a:buFont typeface="Arial"/>
              <a:buChar char="•"/>
            </a:pPr>
            <a:endParaRPr lang="en-US" sz="800" dirty="0" smtClean="0">
              <a:latin typeface="Comic Sans MS" pitchFamily="66" charset="0"/>
            </a:endParaRPr>
          </a:p>
          <a:p>
            <a:pPr marL="342900" indent="-342900">
              <a:buFont typeface="Arial"/>
              <a:buChar char="•"/>
            </a:pPr>
            <a:r>
              <a:rPr lang="en-US" sz="2400" b="1" dirty="0" smtClean="0">
                <a:latin typeface="Comic Sans MS" pitchFamily="66" charset="0"/>
              </a:rPr>
              <a:t>Proper hand gestures </a:t>
            </a:r>
            <a:r>
              <a:rPr lang="en-US" sz="2400" dirty="0" smtClean="0">
                <a:latin typeface="Comic Sans MS" pitchFamily="66" charset="0"/>
              </a:rPr>
              <a:t>are important. If you use your hands correctly they can help you emphasize your points and connect with your audience.</a:t>
            </a:r>
          </a:p>
          <a:p>
            <a:pPr marL="342900" indent="-342900">
              <a:buFont typeface="Arial"/>
              <a:buChar char="•"/>
            </a:pPr>
            <a:endParaRPr lang="en-US" sz="2400" dirty="0">
              <a:latin typeface="Comic Sans MS" pitchFamily="66" charset="0"/>
            </a:endParaRPr>
          </a:p>
          <a:p>
            <a:pPr marL="1257300" lvl="2" indent="-342900">
              <a:buFont typeface="Arial"/>
              <a:buChar char="•"/>
            </a:pPr>
            <a:r>
              <a:rPr lang="en-US" sz="2400" dirty="0" smtClean="0">
                <a:latin typeface="Comic Sans MS" pitchFamily="66" charset="0"/>
              </a:rPr>
              <a:t>The least watched TED talks (~124,000 views) used an average of </a:t>
            </a:r>
            <a:r>
              <a:rPr lang="en-US" sz="2400" u="sng" dirty="0" smtClean="0">
                <a:latin typeface="Comic Sans MS" pitchFamily="66" charset="0"/>
              </a:rPr>
              <a:t>272 hand gestures</a:t>
            </a:r>
            <a:r>
              <a:rPr lang="en-US" sz="2400" dirty="0" smtClean="0">
                <a:latin typeface="Comic Sans MS" pitchFamily="66" charset="0"/>
              </a:rPr>
              <a:t/>
            </a:r>
            <a:br>
              <a:rPr lang="en-US" sz="2400" dirty="0" smtClean="0">
                <a:latin typeface="Comic Sans MS" pitchFamily="66" charset="0"/>
              </a:rPr>
            </a:br>
            <a:endParaRPr lang="en-US" sz="2400" dirty="0" smtClean="0">
              <a:latin typeface="Comic Sans MS" pitchFamily="66" charset="0"/>
            </a:endParaRPr>
          </a:p>
          <a:p>
            <a:pPr marL="1257300" lvl="2" indent="-342900">
              <a:buFont typeface="Arial"/>
              <a:buChar char="•"/>
            </a:pPr>
            <a:r>
              <a:rPr lang="en-US" sz="2400" dirty="0" smtClean="0">
                <a:latin typeface="Comic Sans MS" pitchFamily="66" charset="0"/>
              </a:rPr>
              <a:t>The top-ranked TED talks (~7.4M views) had an average of </a:t>
            </a:r>
            <a:r>
              <a:rPr lang="en-US" sz="2400" u="sng" dirty="0" smtClean="0">
                <a:latin typeface="Comic Sans MS" pitchFamily="66" charset="0"/>
              </a:rPr>
              <a:t>465 hand gestures </a:t>
            </a:r>
            <a:r>
              <a:rPr lang="en-US" sz="2400" dirty="0" smtClean="0">
                <a:latin typeface="Comic Sans MS" pitchFamily="66" charset="0"/>
              </a:rPr>
              <a:t>during the same length of time!</a:t>
            </a:r>
          </a:p>
        </p:txBody>
      </p:sp>
      <p:sp>
        <p:nvSpPr>
          <p:cNvPr id="3" name="Rectangle 2"/>
          <p:cNvSpPr/>
          <p:nvPr/>
        </p:nvSpPr>
        <p:spPr>
          <a:xfrm>
            <a:off x="228600" y="304800"/>
            <a:ext cx="3781354" cy="523220"/>
          </a:xfrm>
          <a:prstGeom prst="rect">
            <a:avLst/>
          </a:prstGeom>
        </p:spPr>
        <p:txBody>
          <a:bodyPr wrap="none">
            <a:spAutoFit/>
          </a:bodyPr>
          <a:lstStyle/>
          <a:p>
            <a:r>
              <a:rPr lang="en-US" sz="2800" b="1" dirty="0" smtClean="0">
                <a:solidFill>
                  <a:srgbClr val="FFFF00"/>
                </a:solidFill>
                <a:latin typeface="Comic Sans MS" pitchFamily="66" charset="0"/>
              </a:rPr>
              <a:t>Delivery Techniques: </a:t>
            </a:r>
            <a:endParaRPr lang="en-US" sz="2800" b="1" dirty="0">
              <a:solidFill>
                <a:srgbClr val="FFFF00"/>
              </a:solidFill>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3048000" cy="461665"/>
          </a:xfrm>
          <a:prstGeom prst="rect">
            <a:avLst/>
          </a:prstGeom>
        </p:spPr>
        <p:txBody>
          <a:bodyPr wrap="square">
            <a:spAutoFit/>
          </a:bodyPr>
          <a:lstStyle/>
          <a:p>
            <a:r>
              <a:rPr lang="en-US" sz="2400" dirty="0" smtClean="0">
                <a:latin typeface="Comic Sans MS" pitchFamily="66" charset="0"/>
              </a:rPr>
              <a:t>HAND GESTURES:</a:t>
            </a:r>
          </a:p>
        </p:txBody>
      </p:sp>
      <p:sp>
        <p:nvSpPr>
          <p:cNvPr id="3" name="Rectangle 2"/>
          <p:cNvSpPr/>
          <p:nvPr/>
        </p:nvSpPr>
        <p:spPr>
          <a:xfrm>
            <a:off x="228600" y="304800"/>
            <a:ext cx="3781354" cy="523220"/>
          </a:xfrm>
          <a:prstGeom prst="rect">
            <a:avLst/>
          </a:prstGeom>
        </p:spPr>
        <p:txBody>
          <a:bodyPr wrap="none">
            <a:spAutoFit/>
          </a:bodyPr>
          <a:lstStyle/>
          <a:p>
            <a:r>
              <a:rPr lang="en-US" sz="2800" b="1" dirty="0" smtClean="0">
                <a:solidFill>
                  <a:srgbClr val="FFFF00"/>
                </a:solidFill>
                <a:latin typeface="Comic Sans MS" pitchFamily="66" charset="0"/>
              </a:rPr>
              <a:t>Delivery Techniques:</a:t>
            </a:r>
            <a:endParaRPr lang="en-US" sz="2800" b="1" dirty="0">
              <a:solidFill>
                <a:srgbClr val="FFFF00"/>
              </a:solidFill>
              <a:latin typeface="Comic Sans MS" pitchFamily="66" charset="0"/>
            </a:endParaRPr>
          </a:p>
        </p:txBody>
      </p:sp>
      <p:pic>
        <p:nvPicPr>
          <p:cNvPr id="5" name="Picture 4" descr="hand-gesture-are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209800"/>
            <a:ext cx="3665621" cy="2743200"/>
          </a:xfrm>
          <a:prstGeom prst="rect">
            <a:avLst/>
          </a:prstGeom>
        </p:spPr>
      </p:pic>
      <p:pic>
        <p:nvPicPr>
          <p:cNvPr id="6" name="Picture 5" descr="jazz-hands-spectru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990599"/>
            <a:ext cx="4953000" cy="2449789"/>
          </a:xfrm>
          <a:prstGeom prst="rect">
            <a:avLst/>
          </a:prstGeom>
        </p:spPr>
      </p:pic>
      <p:pic>
        <p:nvPicPr>
          <p:cNvPr id="8" name="Picture 7" descr="Listing with finge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810000"/>
            <a:ext cx="3378200" cy="2533650"/>
          </a:xfrm>
          <a:prstGeom prst="rect">
            <a:avLst/>
          </a:prstGeom>
          <a:noFill/>
          <a:ln>
            <a:noFill/>
          </a:ln>
        </p:spPr>
      </p:pic>
      <p:pic>
        <p:nvPicPr>
          <p:cNvPr id="9" name="Picture 8" descr="Trump point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4861011"/>
            <a:ext cx="2946400" cy="1692189"/>
          </a:xfrm>
          <a:prstGeom prst="rect">
            <a:avLst/>
          </a:prstGeom>
        </p:spPr>
      </p:pic>
      <p:sp>
        <p:nvSpPr>
          <p:cNvPr id="11" name="TextBox 10"/>
          <p:cNvSpPr txBox="1"/>
          <p:nvPr/>
        </p:nvSpPr>
        <p:spPr>
          <a:xfrm>
            <a:off x="152400" y="5715000"/>
            <a:ext cx="2297386" cy="923330"/>
          </a:xfrm>
          <a:prstGeom prst="rect">
            <a:avLst/>
          </a:prstGeom>
          <a:noFill/>
        </p:spPr>
        <p:txBody>
          <a:bodyPr wrap="square" rtlCol="0">
            <a:spAutoFit/>
          </a:bodyPr>
          <a:lstStyle/>
          <a:p>
            <a:r>
              <a:rPr lang="en-US" dirty="0" smtClean="0"/>
              <a:t>Pointing is viewed as aggressive and should be avoided</a:t>
            </a:r>
            <a:endParaRPr lang="en-US" dirty="0"/>
          </a:p>
        </p:txBody>
      </p:sp>
      <p:sp>
        <p:nvSpPr>
          <p:cNvPr id="10" name="Rectangle 9"/>
          <p:cNvSpPr/>
          <p:nvPr/>
        </p:nvSpPr>
        <p:spPr>
          <a:xfrm>
            <a:off x="6096000" y="6400800"/>
            <a:ext cx="2819400" cy="369332"/>
          </a:xfrm>
          <a:prstGeom prst="rect">
            <a:avLst/>
          </a:prstGeom>
        </p:spPr>
        <p:txBody>
          <a:bodyPr wrap="square">
            <a:spAutoFit/>
          </a:bodyPr>
          <a:lstStyle/>
          <a:p>
            <a:r>
              <a:rPr lang="en-US" dirty="0" err="1" smtClean="0">
                <a:latin typeface="Comic Sans MS" pitchFamily="66" charset="0"/>
              </a:rPr>
              <a:t>Thescienceofpeople.com</a:t>
            </a:r>
            <a:endParaRPr lang="en-US" dirty="0" smtClean="0">
              <a:latin typeface="Comic Sans MS" pitchFamily="66" charset="0"/>
            </a:endParaRPr>
          </a:p>
        </p:txBody>
      </p:sp>
    </p:spTree>
    <p:extLst>
      <p:ext uri="{BB962C8B-B14F-4D97-AF65-F5344CB8AC3E}">
        <p14:creationId xmlns:p14="http://schemas.microsoft.com/office/powerpoint/2010/main" val="2679545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430953"/>
            <a:ext cx="8610600" cy="3046988"/>
          </a:xfrm>
          <a:prstGeom prst="rect">
            <a:avLst/>
          </a:prstGeom>
        </p:spPr>
        <p:txBody>
          <a:bodyPr wrap="square">
            <a:spAutoFit/>
          </a:bodyPr>
          <a:lstStyle/>
          <a:p>
            <a:pPr marL="342900" indent="-342900">
              <a:buFont typeface="Arial"/>
              <a:buChar char="•"/>
            </a:pPr>
            <a:endParaRPr lang="en-US" sz="2400" b="1" dirty="0" smtClean="0">
              <a:solidFill>
                <a:prstClr val="white"/>
              </a:solidFill>
              <a:latin typeface="Comic Sans MS" pitchFamily="66" charset="0"/>
            </a:endParaRPr>
          </a:p>
          <a:p>
            <a:pPr marL="342900" indent="-342900">
              <a:buFont typeface="Arial"/>
              <a:buChar char="•"/>
            </a:pPr>
            <a:r>
              <a:rPr lang="en-US" sz="2400" b="1" dirty="0" smtClean="0">
                <a:solidFill>
                  <a:prstClr val="white"/>
                </a:solidFill>
                <a:latin typeface="Comic Sans MS" pitchFamily="66" charset="0"/>
              </a:rPr>
              <a:t>Gain experience. </a:t>
            </a:r>
            <a:r>
              <a:rPr lang="en-US" sz="2400" dirty="0" smtClean="0">
                <a:solidFill>
                  <a:prstClr val="white"/>
                </a:solidFill>
                <a:latin typeface="Comic Sans MS" pitchFamily="66" charset="0"/>
              </a:rPr>
              <a:t>Experience builds confidence, which is the key to effective speaking.</a:t>
            </a:r>
          </a:p>
          <a:p>
            <a:pPr marL="342900" lvl="0" indent="-342900">
              <a:buFont typeface="Arial"/>
              <a:buChar char="•"/>
            </a:pPr>
            <a:endParaRPr lang="en-US" sz="2400" b="1" dirty="0" smtClean="0">
              <a:solidFill>
                <a:prstClr val="white"/>
              </a:solidFill>
              <a:latin typeface="Comic Sans MS" pitchFamily="66" charset="0"/>
            </a:endParaRPr>
          </a:p>
          <a:p>
            <a:pPr marL="342900" lvl="0" indent="-342900">
              <a:buFont typeface="Arial"/>
              <a:buChar char="•"/>
            </a:pPr>
            <a:r>
              <a:rPr lang="en-US" sz="2400" b="1" dirty="0" smtClean="0">
                <a:solidFill>
                  <a:prstClr val="white"/>
                </a:solidFill>
                <a:latin typeface="Comic Sans MS" pitchFamily="66" charset="0"/>
              </a:rPr>
              <a:t>Practice</a:t>
            </a:r>
            <a:r>
              <a:rPr lang="en-US" sz="2400" b="1" dirty="0">
                <a:solidFill>
                  <a:prstClr val="white"/>
                </a:solidFill>
                <a:latin typeface="Comic Sans MS" pitchFamily="66" charset="0"/>
              </a:rPr>
              <a:t>. </a:t>
            </a:r>
            <a:r>
              <a:rPr lang="en-US" sz="2400" b="1" dirty="0" smtClean="0">
                <a:solidFill>
                  <a:prstClr val="white"/>
                </a:solidFill>
                <a:latin typeface="Comic Sans MS" pitchFamily="66" charset="0"/>
              </a:rPr>
              <a:t>Practice. Practice</a:t>
            </a:r>
            <a:r>
              <a:rPr lang="en-US" sz="2400" b="1" dirty="0">
                <a:solidFill>
                  <a:prstClr val="white"/>
                </a:solidFill>
                <a:latin typeface="Comic Sans MS" pitchFamily="66" charset="0"/>
              </a:rPr>
              <a:t>! </a:t>
            </a:r>
            <a:r>
              <a:rPr lang="en-US" sz="2400" dirty="0">
                <a:solidFill>
                  <a:prstClr val="white"/>
                </a:solidFill>
                <a:latin typeface="Comic Sans MS" pitchFamily="66" charset="0"/>
              </a:rPr>
              <a:t>Rehearse out loud with all equipment you plan on using. </a:t>
            </a:r>
            <a:r>
              <a:rPr lang="en-US" sz="2400" dirty="0" smtClean="0">
                <a:solidFill>
                  <a:prstClr val="white"/>
                </a:solidFill>
                <a:latin typeface="Comic Sans MS" pitchFamily="66" charset="0"/>
              </a:rPr>
              <a:t>Work </a:t>
            </a:r>
            <a:r>
              <a:rPr lang="en-US" sz="2400" dirty="0">
                <a:solidFill>
                  <a:prstClr val="white"/>
                </a:solidFill>
                <a:latin typeface="Comic Sans MS" pitchFamily="66" charset="0"/>
              </a:rPr>
              <a:t>to control filler </a:t>
            </a:r>
            <a:r>
              <a:rPr lang="en-US" sz="2400" dirty="0" smtClean="0">
                <a:solidFill>
                  <a:prstClr val="white"/>
                </a:solidFill>
                <a:latin typeface="Comic Sans MS" pitchFamily="66" charset="0"/>
              </a:rPr>
              <a:t>words (“um” “uh”); </a:t>
            </a:r>
            <a:r>
              <a:rPr lang="en-US" sz="2400" dirty="0">
                <a:solidFill>
                  <a:prstClr val="white"/>
                </a:solidFill>
                <a:latin typeface="Comic Sans MS" pitchFamily="66" charset="0"/>
              </a:rPr>
              <a:t>Practice, pause and breathe. Practice with a timer and allow time for the unexpected.</a:t>
            </a:r>
          </a:p>
        </p:txBody>
      </p:sp>
      <p:sp>
        <p:nvSpPr>
          <p:cNvPr id="5" name="Rectangle 4"/>
          <p:cNvSpPr/>
          <p:nvPr/>
        </p:nvSpPr>
        <p:spPr>
          <a:xfrm>
            <a:off x="457200" y="685800"/>
            <a:ext cx="3781354" cy="523220"/>
          </a:xfrm>
          <a:prstGeom prst="rect">
            <a:avLst/>
          </a:prstGeom>
        </p:spPr>
        <p:txBody>
          <a:bodyPr wrap="none">
            <a:spAutoFit/>
          </a:bodyPr>
          <a:lstStyle/>
          <a:p>
            <a:r>
              <a:rPr lang="en-US" sz="2800" b="1" dirty="0" smtClean="0">
                <a:solidFill>
                  <a:srgbClr val="FFFF00"/>
                </a:solidFill>
                <a:latin typeface="Comic Sans MS" pitchFamily="66" charset="0"/>
              </a:rPr>
              <a:t>Delivery Techniques:</a:t>
            </a:r>
            <a:endParaRPr lang="en-US" sz="2800" b="1" dirty="0">
              <a:solidFill>
                <a:srgbClr val="FFFF00"/>
              </a:solidFill>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763000" cy="4339650"/>
          </a:xfrm>
          <a:prstGeom prst="rect">
            <a:avLst/>
          </a:prstGeom>
        </p:spPr>
        <p:txBody>
          <a:bodyPr wrap="square">
            <a:spAutoFit/>
          </a:bodyPr>
          <a:lstStyle/>
          <a:p>
            <a:pPr marL="342900" indent="-342900">
              <a:buFont typeface="Arial"/>
              <a:buChar char="•"/>
            </a:pPr>
            <a:r>
              <a:rPr lang="en-US" sz="2400" b="1" dirty="0">
                <a:latin typeface="Comic Sans MS" pitchFamily="66" charset="0"/>
              </a:rPr>
              <a:t>Avoid leaning or bracing yourself </a:t>
            </a:r>
            <a:r>
              <a:rPr lang="en-US" sz="2400" dirty="0">
                <a:latin typeface="Comic Sans MS" pitchFamily="66" charset="0"/>
              </a:rPr>
              <a:t>against the podium, this can appear stiff and awkward. </a:t>
            </a:r>
            <a:endParaRPr lang="en-US" sz="2400" dirty="0" smtClean="0">
              <a:latin typeface="Comic Sans MS" pitchFamily="66" charset="0"/>
            </a:endParaRPr>
          </a:p>
          <a:p>
            <a:pPr marL="342900" indent="-342900">
              <a:buFont typeface="Arial"/>
              <a:buChar char="•"/>
            </a:pPr>
            <a:endParaRPr lang="en-US" sz="2400" b="1" dirty="0" smtClean="0">
              <a:solidFill>
                <a:prstClr val="white"/>
              </a:solidFill>
              <a:latin typeface="Comic Sans MS" pitchFamily="66" charset="0"/>
            </a:endParaRPr>
          </a:p>
          <a:p>
            <a:pPr marL="342900" lvl="0" indent="-342900">
              <a:buFont typeface="Arial"/>
              <a:buChar char="•"/>
            </a:pPr>
            <a:r>
              <a:rPr lang="en-US" sz="2400" b="1" dirty="0" smtClean="0">
                <a:solidFill>
                  <a:prstClr val="white"/>
                </a:solidFill>
                <a:latin typeface="Comic Sans MS" pitchFamily="66" charset="0"/>
              </a:rPr>
              <a:t>Don’t </a:t>
            </a:r>
            <a:r>
              <a:rPr lang="en-US" sz="2400" b="1" dirty="0">
                <a:solidFill>
                  <a:prstClr val="white"/>
                </a:solidFill>
                <a:latin typeface="Comic Sans MS" pitchFamily="66" charset="0"/>
              </a:rPr>
              <a:t>apologize </a:t>
            </a:r>
            <a:r>
              <a:rPr lang="en-US" sz="2400" dirty="0">
                <a:solidFill>
                  <a:prstClr val="white"/>
                </a:solidFill>
                <a:latin typeface="Comic Sans MS" pitchFamily="66" charset="0"/>
              </a:rPr>
              <a:t>for any nervousness or problem – the audience probably never noticed it</a:t>
            </a:r>
            <a:r>
              <a:rPr lang="en-US" sz="2400" dirty="0" smtClean="0">
                <a:solidFill>
                  <a:prstClr val="white"/>
                </a:solidFill>
                <a:latin typeface="Comic Sans MS" pitchFamily="66" charset="0"/>
              </a:rPr>
              <a:t>.</a:t>
            </a:r>
          </a:p>
          <a:p>
            <a:pPr marL="342900" lvl="0" indent="-342900">
              <a:buFont typeface="Arial"/>
              <a:buChar char="•"/>
            </a:pPr>
            <a:endParaRPr lang="en-US" sz="2400" dirty="0">
              <a:solidFill>
                <a:prstClr val="white"/>
              </a:solidFill>
              <a:latin typeface="Comic Sans MS" pitchFamily="66" charset="0"/>
            </a:endParaRPr>
          </a:p>
          <a:p>
            <a:pPr marL="342900" lvl="0" indent="-342900">
              <a:buFont typeface="Arial"/>
              <a:buChar char="•"/>
            </a:pPr>
            <a:r>
              <a:rPr lang="en-US" sz="2400" b="1" dirty="0">
                <a:solidFill>
                  <a:prstClr val="white"/>
                </a:solidFill>
                <a:latin typeface="Comic Sans MS" pitchFamily="66" charset="0"/>
              </a:rPr>
              <a:t>Concentrate on the message – not the medium. </a:t>
            </a:r>
            <a:r>
              <a:rPr lang="en-US" sz="2400" dirty="0">
                <a:solidFill>
                  <a:prstClr val="white"/>
                </a:solidFill>
                <a:latin typeface="Comic Sans MS" pitchFamily="66" charset="0"/>
              </a:rPr>
              <a:t>Focus your attention away from your own anxieties and concentrate on your message and your audience. </a:t>
            </a:r>
            <a:endParaRPr lang="en-US" sz="2400" dirty="0" smtClean="0">
              <a:solidFill>
                <a:prstClr val="white"/>
              </a:solidFill>
              <a:latin typeface="Comic Sans MS" pitchFamily="66" charset="0"/>
            </a:endParaRPr>
          </a:p>
          <a:p>
            <a:pPr marL="342900" lvl="0" indent="-342900">
              <a:buFont typeface="Arial"/>
              <a:buChar char="•"/>
            </a:pPr>
            <a:endParaRPr lang="en-US" sz="2400" dirty="0">
              <a:solidFill>
                <a:prstClr val="white"/>
              </a:solidFill>
              <a:latin typeface="Comic Sans MS" pitchFamily="66" charset="0"/>
            </a:endParaRPr>
          </a:p>
          <a:p>
            <a:pPr marL="342900" lvl="0" indent="-342900">
              <a:buFont typeface="Arial"/>
              <a:buChar char="•"/>
            </a:pPr>
            <a:r>
              <a:rPr lang="en-US" sz="2400" dirty="0" smtClean="0">
                <a:solidFill>
                  <a:prstClr val="white"/>
                </a:solidFill>
                <a:latin typeface="Comic Sans MS" pitchFamily="66" charset="0"/>
              </a:rPr>
              <a:t>BUT</a:t>
            </a:r>
            <a:r>
              <a:rPr lang="is-IS" sz="2400" dirty="0" smtClean="0">
                <a:solidFill>
                  <a:prstClr val="white"/>
                </a:solidFill>
                <a:latin typeface="Comic Sans MS" pitchFamily="66" charset="0"/>
              </a:rPr>
              <a:t>…don’t overthink the audience’s reaction</a:t>
            </a:r>
            <a:endParaRPr lang="en-US" sz="2400" dirty="0" smtClean="0">
              <a:solidFill>
                <a:prstClr val="white"/>
              </a:solidFill>
              <a:latin typeface="Comic Sans MS" pitchFamily="66" charset="0"/>
            </a:endParaRPr>
          </a:p>
          <a:p>
            <a:pPr marL="171450" lvl="0" indent="-171450">
              <a:buFont typeface="Arial"/>
              <a:buChar char="•"/>
            </a:pPr>
            <a:endParaRPr lang="en-US" sz="1200" dirty="0" smtClean="0">
              <a:solidFill>
                <a:prstClr val="white"/>
              </a:solidFill>
              <a:latin typeface="Comic Sans MS" pitchFamily="66" charset="0"/>
            </a:endParaRPr>
          </a:p>
        </p:txBody>
      </p:sp>
      <p:sp>
        <p:nvSpPr>
          <p:cNvPr id="5" name="Rectangle 4"/>
          <p:cNvSpPr/>
          <p:nvPr/>
        </p:nvSpPr>
        <p:spPr>
          <a:xfrm>
            <a:off x="228600" y="533400"/>
            <a:ext cx="6939720" cy="523220"/>
          </a:xfrm>
          <a:prstGeom prst="rect">
            <a:avLst/>
          </a:prstGeom>
        </p:spPr>
        <p:txBody>
          <a:bodyPr wrap="none">
            <a:spAutoFit/>
          </a:bodyPr>
          <a:lstStyle/>
          <a:p>
            <a:r>
              <a:rPr lang="en-US" sz="2800" b="1" dirty="0" smtClean="0">
                <a:solidFill>
                  <a:srgbClr val="FFFF00"/>
                </a:solidFill>
                <a:latin typeface="Comic Sans MS" pitchFamily="66" charset="0"/>
              </a:rPr>
              <a:t>Delivery Techniques: What </a:t>
            </a:r>
            <a:r>
              <a:rPr lang="en-US" sz="2800" b="1" u="sng" dirty="0" smtClean="0">
                <a:solidFill>
                  <a:srgbClr val="FFFF00"/>
                </a:solidFill>
                <a:latin typeface="Comic Sans MS" pitchFamily="66" charset="0"/>
              </a:rPr>
              <a:t>NOT</a:t>
            </a:r>
            <a:r>
              <a:rPr lang="en-US" sz="2800" b="1" dirty="0" smtClean="0">
                <a:solidFill>
                  <a:srgbClr val="FFFF00"/>
                </a:solidFill>
                <a:latin typeface="Comic Sans MS" pitchFamily="66" charset="0"/>
              </a:rPr>
              <a:t> to do</a:t>
            </a:r>
            <a:endParaRPr lang="en-US" sz="2800" b="1" dirty="0">
              <a:solidFill>
                <a:srgbClr val="FFFF00"/>
              </a:solidFill>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Comic Sans MS"/>
                <a:cs typeface="Comic Sans MS"/>
              </a:rPr>
              <a:t>Overcoming FEAR of public speaking</a:t>
            </a:r>
          </a:p>
          <a:p>
            <a:endParaRPr lang="en-US" sz="2800" dirty="0" smtClean="0">
              <a:latin typeface="Comic Sans MS"/>
              <a:cs typeface="Comic Sans MS"/>
            </a:endParaRPr>
          </a:p>
          <a:p>
            <a:r>
              <a:rPr lang="en-US" sz="2800" dirty="0" smtClean="0">
                <a:latin typeface="Comic Sans MS"/>
                <a:cs typeface="Comic Sans MS"/>
              </a:rPr>
              <a:t>Delivery techniques</a:t>
            </a:r>
          </a:p>
          <a:p>
            <a:endParaRPr lang="en-US" sz="2800" dirty="0" smtClean="0">
              <a:latin typeface="Comic Sans MS"/>
              <a:cs typeface="Comic Sans MS"/>
            </a:endParaRPr>
          </a:p>
          <a:p>
            <a:r>
              <a:rPr lang="en-US" sz="2800" dirty="0" smtClean="0">
                <a:latin typeface="Comic Sans MS"/>
                <a:cs typeface="Comic Sans MS"/>
              </a:rPr>
              <a:t>Appearance: </a:t>
            </a:r>
            <a:r>
              <a:rPr lang="en-US" sz="2800" dirty="0">
                <a:solidFill>
                  <a:srgbClr val="FFFF00"/>
                </a:solidFill>
                <a:latin typeface="Comic Sans MS" pitchFamily="66" charset="0"/>
              </a:rPr>
              <a:t>In any situation you have only seconds to create a good first impression</a:t>
            </a:r>
            <a:endParaRPr lang="en-US" sz="2800" dirty="0" smtClean="0">
              <a:latin typeface="Comic Sans MS"/>
              <a:cs typeface="Comic Sans MS"/>
            </a:endParaRPr>
          </a:p>
          <a:p>
            <a:endParaRPr lang="en-US" sz="2800" dirty="0" smtClean="0">
              <a:latin typeface="Comic Sans MS"/>
              <a:cs typeface="Comic Sans MS"/>
            </a:endParaRPr>
          </a:p>
          <a:p>
            <a:r>
              <a:rPr lang="en-US" sz="2800" dirty="0" smtClean="0">
                <a:latin typeface="Comic Sans MS"/>
                <a:cs typeface="Comic Sans MS"/>
              </a:rPr>
              <a:t>Scientific content of talk</a:t>
            </a:r>
            <a:endParaRPr lang="en-US" sz="2800" dirty="0">
              <a:latin typeface="Comic Sans MS"/>
              <a:cs typeface="Comic Sans MS"/>
            </a:endParaRPr>
          </a:p>
        </p:txBody>
      </p:sp>
      <p:sp>
        <p:nvSpPr>
          <p:cNvPr id="4" name="TextBox 3"/>
          <p:cNvSpPr txBox="1"/>
          <p:nvPr/>
        </p:nvSpPr>
        <p:spPr>
          <a:xfrm>
            <a:off x="609600" y="609600"/>
            <a:ext cx="5677180" cy="523220"/>
          </a:xfrm>
          <a:prstGeom prst="rect">
            <a:avLst/>
          </a:prstGeom>
          <a:noFill/>
        </p:spPr>
        <p:txBody>
          <a:bodyPr wrap="none" rtlCol="0">
            <a:spAutoFit/>
          </a:bodyPr>
          <a:lstStyle/>
          <a:p>
            <a:r>
              <a:rPr lang="en-US" sz="2800" b="1" dirty="0" smtClean="0">
                <a:solidFill>
                  <a:srgbClr val="FFFF00"/>
                </a:solidFill>
                <a:latin typeface="Comic Sans MS" pitchFamily="66" charset="0"/>
              </a:rPr>
              <a:t>Presenting a Scientific Seminar</a:t>
            </a:r>
          </a:p>
        </p:txBody>
      </p:sp>
    </p:spTree>
    <p:extLst>
      <p:ext uri="{BB962C8B-B14F-4D97-AF65-F5344CB8AC3E}">
        <p14:creationId xmlns:p14="http://schemas.microsoft.com/office/powerpoint/2010/main" val="30224031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3577447" cy="523220"/>
          </a:xfrm>
          <a:prstGeom prst="rect">
            <a:avLst/>
          </a:prstGeom>
        </p:spPr>
        <p:txBody>
          <a:bodyPr wrap="none">
            <a:spAutoFit/>
          </a:bodyPr>
          <a:lstStyle/>
          <a:p>
            <a:pPr lvl="0"/>
            <a:r>
              <a:rPr lang="en-US" sz="2800" dirty="0" smtClean="0">
                <a:solidFill>
                  <a:srgbClr val="FFFF00"/>
                </a:solidFill>
                <a:latin typeface="Comic Sans MS" pitchFamily="66" charset="0"/>
              </a:rPr>
              <a:t>Appearance: Women</a:t>
            </a:r>
            <a:endParaRPr lang="en-US" sz="2800" dirty="0">
              <a:solidFill>
                <a:srgbClr val="FFFF00"/>
              </a:solidFill>
              <a:latin typeface="Comic Sans MS"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621"/>
          <a:stretch/>
        </p:blipFill>
        <p:spPr>
          <a:xfrm>
            <a:off x="914400" y="914400"/>
            <a:ext cx="5867400" cy="4109197"/>
          </a:xfrm>
          <a:prstGeom prst="rect">
            <a:avLst/>
          </a:prstGeom>
        </p:spPr>
      </p:pic>
      <p:pic>
        <p:nvPicPr>
          <p:cNvPr id="5" name="Picture 4" descr="Women too casual.jpg"/>
          <p:cNvPicPr>
            <a:picLocks noChangeAspect="1"/>
          </p:cNvPicPr>
          <p:nvPr/>
        </p:nvPicPr>
        <p:blipFill rotWithShape="1">
          <a:blip r:embed="rId4">
            <a:extLst>
              <a:ext uri="{28A0092B-C50C-407E-A947-70E740481C1C}">
                <a14:useLocalDpi xmlns:a14="http://schemas.microsoft.com/office/drawing/2010/main" val="0"/>
              </a:ext>
            </a:extLst>
          </a:blip>
          <a:srcRect l="12238" r="17836"/>
          <a:stretch/>
        </p:blipFill>
        <p:spPr>
          <a:xfrm>
            <a:off x="228600" y="3657600"/>
            <a:ext cx="1443018" cy="2967498"/>
          </a:xfrm>
          <a:prstGeom prst="rect">
            <a:avLst/>
          </a:prstGeom>
        </p:spPr>
      </p:pic>
      <p:sp>
        <p:nvSpPr>
          <p:cNvPr id="11" name="Rectangle 10"/>
          <p:cNvSpPr/>
          <p:nvPr/>
        </p:nvSpPr>
        <p:spPr>
          <a:xfrm>
            <a:off x="3810000" y="5181600"/>
            <a:ext cx="4114800" cy="1446550"/>
          </a:xfrm>
          <a:prstGeom prst="rect">
            <a:avLst/>
          </a:prstGeom>
          <a:ln>
            <a:solidFill>
              <a:srgbClr val="FFFFFF"/>
            </a:solidFill>
          </a:ln>
        </p:spPr>
        <p:txBody>
          <a:bodyPr wrap="square">
            <a:spAutoFit/>
          </a:bodyPr>
          <a:lstStyle/>
          <a:p>
            <a:pPr marL="231775" indent="-231775">
              <a:buFont typeface="Arial"/>
              <a:buChar char="•"/>
            </a:pPr>
            <a:r>
              <a:rPr lang="en-US" sz="2200" dirty="0" smtClean="0">
                <a:latin typeface="Comic Sans MS" pitchFamily="66" charset="0"/>
              </a:rPr>
              <a:t>Jeans with holes in them</a:t>
            </a:r>
            <a:r>
              <a:rPr lang="en-US" sz="2200" b="1" dirty="0" smtClean="0">
                <a:latin typeface="Comic Sans MS" pitchFamily="66" charset="0"/>
              </a:rPr>
              <a:t>,</a:t>
            </a:r>
            <a:r>
              <a:rPr lang="en-US" sz="2200" dirty="0" smtClean="0">
                <a:latin typeface="Comic Sans MS" pitchFamily="66" charset="0"/>
              </a:rPr>
              <a:t> tank or tube tops, miniskirts and flip flops are unprofessional.</a:t>
            </a:r>
          </a:p>
        </p:txBody>
      </p:sp>
      <p:pic>
        <p:nvPicPr>
          <p:cNvPr id="6" name="Picture 5" descr="Womens-Jeans.jpg"/>
          <p:cNvPicPr>
            <a:picLocks noChangeAspect="1"/>
          </p:cNvPicPr>
          <p:nvPr/>
        </p:nvPicPr>
        <p:blipFill rotWithShape="1">
          <a:blip r:embed="rId5">
            <a:extLst>
              <a:ext uri="{28A0092B-C50C-407E-A947-70E740481C1C}">
                <a14:useLocalDpi xmlns:a14="http://schemas.microsoft.com/office/drawing/2010/main" val="0"/>
              </a:ext>
            </a:extLst>
          </a:blip>
          <a:srcRect l="27201" r="20790"/>
          <a:stretch/>
        </p:blipFill>
        <p:spPr>
          <a:xfrm>
            <a:off x="1752600" y="3810000"/>
            <a:ext cx="1066800" cy="2734888"/>
          </a:xfrm>
          <a:prstGeom prst="rect">
            <a:avLst/>
          </a:prstGeom>
        </p:spPr>
      </p:pic>
      <p:sp>
        <p:nvSpPr>
          <p:cNvPr id="2" name="Rectangle 1"/>
          <p:cNvSpPr/>
          <p:nvPr/>
        </p:nvSpPr>
        <p:spPr>
          <a:xfrm>
            <a:off x="5334000" y="914400"/>
            <a:ext cx="3733800" cy="2123658"/>
          </a:xfrm>
          <a:prstGeom prst="rect">
            <a:avLst/>
          </a:prstGeom>
        </p:spPr>
        <p:txBody>
          <a:bodyPr wrap="square">
            <a:spAutoFit/>
          </a:bodyPr>
          <a:lstStyle/>
          <a:p>
            <a:pPr marL="231775" indent="-231775">
              <a:buFont typeface="Arial"/>
              <a:buChar char="•"/>
            </a:pPr>
            <a:r>
              <a:rPr lang="en-US" sz="2200" dirty="0" smtClean="0">
                <a:solidFill>
                  <a:schemeClr val="bg1"/>
                </a:solidFill>
                <a:latin typeface="Comic Sans MS" pitchFamily="66" charset="0"/>
              </a:rPr>
              <a:t>Proper dress can include business slacks, button-up shirts, and jackets. Also acceptable is close toed flats or heels, knee length skirts and blouses.</a:t>
            </a:r>
          </a:p>
        </p:txBody>
      </p:sp>
      <p:cxnSp>
        <p:nvCxnSpPr>
          <p:cNvPr id="8" name="Straight Arrow Connector 7"/>
          <p:cNvCxnSpPr>
            <a:stCxn id="11" idx="1"/>
          </p:cNvCxnSpPr>
          <p:nvPr/>
        </p:nvCxnSpPr>
        <p:spPr>
          <a:xfrm flipH="1" flipV="1">
            <a:off x="2971800" y="5867400"/>
            <a:ext cx="838200" cy="374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97340"/>
            <a:ext cx="8839200" cy="1200328"/>
          </a:xfrm>
          <a:prstGeom prst="rect">
            <a:avLst/>
          </a:prstGeom>
        </p:spPr>
        <p:txBody>
          <a:bodyPr wrap="square">
            <a:spAutoFit/>
          </a:bodyPr>
          <a:lstStyle/>
          <a:p>
            <a:pPr lvl="0"/>
            <a:r>
              <a:rPr lang="en-US" sz="2400" dirty="0" smtClean="0">
                <a:solidFill>
                  <a:prstClr val="white"/>
                </a:solidFill>
                <a:latin typeface="Comic Sans MS" pitchFamily="66" charset="0"/>
              </a:rPr>
              <a:t>Women should also avoid flashy jewelry, big hair, and too much makeup. Jewelry should be modest and not distracting, and hair combed or styled and kept out of the face.</a:t>
            </a:r>
          </a:p>
        </p:txBody>
      </p:sp>
      <p:sp>
        <p:nvSpPr>
          <p:cNvPr id="3" name="Rectangle 2"/>
          <p:cNvSpPr/>
          <p:nvPr/>
        </p:nvSpPr>
        <p:spPr>
          <a:xfrm>
            <a:off x="228600" y="457200"/>
            <a:ext cx="3577447" cy="523220"/>
          </a:xfrm>
          <a:prstGeom prst="rect">
            <a:avLst/>
          </a:prstGeom>
        </p:spPr>
        <p:txBody>
          <a:bodyPr wrap="none">
            <a:spAutoFit/>
          </a:bodyPr>
          <a:lstStyle/>
          <a:p>
            <a:pPr lvl="0"/>
            <a:r>
              <a:rPr lang="en-US" sz="2800" dirty="0" smtClean="0">
                <a:solidFill>
                  <a:srgbClr val="FFFF00"/>
                </a:solidFill>
                <a:latin typeface="Comic Sans MS" pitchFamily="66" charset="0"/>
              </a:rPr>
              <a:t>Appearance: Women</a:t>
            </a:r>
            <a:endParaRPr lang="en-US" sz="2800" dirty="0">
              <a:solidFill>
                <a:srgbClr val="FFFF00"/>
              </a:solidFill>
              <a:latin typeface="Comic Sans MS" pitchFamily="66" charset="0"/>
            </a:endParaRPr>
          </a:p>
        </p:txBody>
      </p:sp>
      <p:pic>
        <p:nvPicPr>
          <p:cNvPr id="4" name="Picture 5"/>
          <p:cNvPicPr>
            <a:picLocks noChangeAspect="1" noChangeArrowheads="1"/>
          </p:cNvPicPr>
          <p:nvPr/>
        </p:nvPicPr>
        <p:blipFill>
          <a:blip r:embed="rId3" cstate="print"/>
          <a:srcRect l="16000" r="16000"/>
          <a:stretch>
            <a:fillRect/>
          </a:stretch>
        </p:blipFill>
        <p:spPr bwMode="auto">
          <a:xfrm>
            <a:off x="6150864" y="2514600"/>
            <a:ext cx="2383536" cy="3505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31176" r="6706"/>
          <a:stretch>
            <a:fillRect/>
          </a:stretch>
        </p:blipFill>
        <p:spPr bwMode="auto">
          <a:xfrm>
            <a:off x="3657600" y="2667000"/>
            <a:ext cx="2282757" cy="2438400"/>
          </a:xfrm>
          <a:prstGeom prst="rect">
            <a:avLst/>
          </a:prstGeom>
          <a:noFill/>
          <a:ln w="9525">
            <a:noFill/>
            <a:miter lim="800000"/>
            <a:headEnd/>
            <a:tailEnd/>
          </a:ln>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2921417"/>
            <a:ext cx="2514600" cy="3227070"/>
          </a:xfrm>
          <a:prstGeom prst="rect">
            <a:avLst/>
          </a:prstGeom>
          <a:noFill/>
          <a:ln w="9525">
            <a:noFill/>
            <a:miter lim="800000"/>
            <a:headEnd/>
            <a:tailEnd/>
          </a:ln>
        </p:spPr>
      </p:pic>
      <p:pic>
        <p:nvPicPr>
          <p:cNvPr id="5" name="Picture 4" descr="bangle bracelets.jpg"/>
          <p:cNvPicPr>
            <a:picLocks noChangeAspect="1"/>
          </p:cNvPicPr>
          <p:nvPr/>
        </p:nvPicPr>
        <p:blipFill rotWithShape="1">
          <a:blip r:embed="rId6">
            <a:extLst>
              <a:ext uri="{28A0092B-C50C-407E-A947-70E740481C1C}">
                <a14:useLocalDpi xmlns:a14="http://schemas.microsoft.com/office/drawing/2010/main" val="0"/>
              </a:ext>
            </a:extLst>
          </a:blip>
          <a:srcRect t="24500" b="26164"/>
          <a:stretch/>
        </p:blipFill>
        <p:spPr>
          <a:xfrm>
            <a:off x="2971800" y="5562600"/>
            <a:ext cx="3124200" cy="89912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88874"/>
            <a:ext cx="8534400" cy="1200328"/>
          </a:xfrm>
          <a:prstGeom prst="rect">
            <a:avLst/>
          </a:prstGeom>
        </p:spPr>
        <p:txBody>
          <a:bodyPr wrap="square">
            <a:spAutoFit/>
          </a:bodyPr>
          <a:lstStyle/>
          <a:p>
            <a:r>
              <a:rPr lang="en-US" sz="2400" dirty="0" smtClean="0">
                <a:latin typeface="Comic Sans MS" pitchFamily="66" charset="0"/>
              </a:rPr>
              <a:t>Proper dress includes slacks and button-up shirts, with a jacket and tie optional, depending on the speech and audience. Avoid very casual shoes.</a:t>
            </a:r>
          </a:p>
        </p:txBody>
      </p:sp>
      <p:sp>
        <p:nvSpPr>
          <p:cNvPr id="3" name="Rectangle 2"/>
          <p:cNvSpPr/>
          <p:nvPr/>
        </p:nvSpPr>
        <p:spPr>
          <a:xfrm>
            <a:off x="228600" y="381000"/>
            <a:ext cx="3053390" cy="523220"/>
          </a:xfrm>
          <a:prstGeom prst="rect">
            <a:avLst/>
          </a:prstGeom>
        </p:spPr>
        <p:txBody>
          <a:bodyPr wrap="none">
            <a:spAutoFit/>
          </a:bodyPr>
          <a:lstStyle/>
          <a:p>
            <a:pPr lvl="0"/>
            <a:r>
              <a:rPr lang="en-US" sz="2800" dirty="0" smtClean="0">
                <a:solidFill>
                  <a:srgbClr val="FFFF00"/>
                </a:solidFill>
                <a:latin typeface="Comic Sans MS" pitchFamily="66" charset="0"/>
              </a:rPr>
              <a:t>Appearance: Men</a:t>
            </a:r>
            <a:endParaRPr lang="en-US" sz="2800" dirty="0">
              <a:solidFill>
                <a:srgbClr val="FFFF00"/>
              </a:solidFill>
              <a:latin typeface="Comic Sans MS" pitchFamily="66" charset="0"/>
            </a:endParaRPr>
          </a:p>
        </p:txBody>
      </p:sp>
      <p:pic>
        <p:nvPicPr>
          <p:cNvPr id="5" name="Picture 4"/>
          <p:cNvPicPr>
            <a:picLocks noChangeAspect="1"/>
          </p:cNvPicPr>
          <p:nvPr/>
        </p:nvPicPr>
        <p:blipFill rotWithShape="1">
          <a:blip r:embed="rId2"/>
          <a:srcRect l="20230" r="9131"/>
          <a:stretch/>
        </p:blipFill>
        <p:spPr>
          <a:xfrm>
            <a:off x="304800" y="2514600"/>
            <a:ext cx="1919942" cy="3429000"/>
          </a:xfrm>
          <a:prstGeom prst="rect">
            <a:avLst/>
          </a:prstGeom>
        </p:spPr>
      </p:pic>
      <p:pic>
        <p:nvPicPr>
          <p:cNvPr id="6" name="Picture 5"/>
          <p:cNvPicPr>
            <a:picLocks noChangeAspect="1"/>
          </p:cNvPicPr>
          <p:nvPr/>
        </p:nvPicPr>
        <p:blipFill rotWithShape="1">
          <a:blip r:embed="rId3"/>
          <a:srcRect l="11829" r="12311"/>
          <a:stretch/>
        </p:blipFill>
        <p:spPr>
          <a:xfrm>
            <a:off x="2438400" y="4038600"/>
            <a:ext cx="1763058" cy="2324100"/>
          </a:xfrm>
          <a:prstGeom prst="rect">
            <a:avLst/>
          </a:prstGeom>
        </p:spPr>
      </p:pic>
      <p:pic>
        <p:nvPicPr>
          <p:cNvPr id="7" name="Picture 6"/>
          <p:cNvPicPr>
            <a:picLocks noChangeAspect="1"/>
          </p:cNvPicPr>
          <p:nvPr/>
        </p:nvPicPr>
        <p:blipFill>
          <a:blip r:embed="rId4"/>
          <a:stretch>
            <a:fillRect/>
          </a:stretch>
        </p:blipFill>
        <p:spPr>
          <a:xfrm>
            <a:off x="4343400" y="3505200"/>
            <a:ext cx="1797908" cy="2400300"/>
          </a:xfrm>
          <a:prstGeom prst="rect">
            <a:avLst/>
          </a:prstGeom>
        </p:spPr>
      </p:pic>
      <p:pic>
        <p:nvPicPr>
          <p:cNvPr id="8" name="Picture 7" descr="men too casua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3048000"/>
            <a:ext cx="2048424" cy="3337859"/>
          </a:xfrm>
          <a:prstGeom prst="rect">
            <a:avLst/>
          </a:prstGeom>
        </p:spPr>
      </p:pic>
      <p:sp>
        <p:nvSpPr>
          <p:cNvPr id="9" name="TextBox 8"/>
          <p:cNvSpPr txBox="1"/>
          <p:nvPr/>
        </p:nvSpPr>
        <p:spPr>
          <a:xfrm>
            <a:off x="7086600" y="2602468"/>
            <a:ext cx="1324288" cy="369332"/>
          </a:xfrm>
          <a:prstGeom prst="rect">
            <a:avLst/>
          </a:prstGeom>
          <a:noFill/>
        </p:spPr>
        <p:txBody>
          <a:bodyPr wrap="none" rtlCol="0">
            <a:spAutoFit/>
          </a:bodyPr>
          <a:lstStyle/>
          <a:p>
            <a:r>
              <a:rPr lang="en-US" dirty="0" smtClean="0">
                <a:latin typeface="Comic Sans MS"/>
                <a:cs typeface="Comic Sans MS"/>
              </a:rPr>
              <a:t>Too Casual</a:t>
            </a:r>
            <a:endParaRPr lang="en-US" dirty="0">
              <a:latin typeface="Comic Sans MS"/>
              <a:cs typeface="Comic Sans M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685800"/>
            <a:ext cx="7619999" cy="954107"/>
          </a:xfrm>
          <a:prstGeom prst="rect">
            <a:avLst/>
          </a:prstGeom>
          <a:noFill/>
        </p:spPr>
        <p:txBody>
          <a:bodyPr wrap="square" rtlCol="0">
            <a:spAutoFit/>
          </a:bodyPr>
          <a:lstStyle/>
          <a:p>
            <a:r>
              <a:rPr lang="en-US" sz="2800" b="1" dirty="0" smtClean="0">
                <a:solidFill>
                  <a:srgbClr val="FFFF00"/>
                </a:solidFill>
                <a:latin typeface="Comic Sans MS" pitchFamily="66" charset="0"/>
              </a:rPr>
              <a:t>Why is it important to be able to speak well in public?</a:t>
            </a:r>
            <a:endParaRPr lang="en-US" sz="2800" b="1" dirty="0">
              <a:latin typeface="Comic Sans MS" pitchFamily="66" charset="0"/>
            </a:endParaRPr>
          </a:p>
        </p:txBody>
      </p:sp>
      <p:sp>
        <p:nvSpPr>
          <p:cNvPr id="3" name="Rectangle 2"/>
          <p:cNvSpPr/>
          <p:nvPr/>
        </p:nvSpPr>
        <p:spPr>
          <a:xfrm>
            <a:off x="1295400" y="1981200"/>
            <a:ext cx="6958956" cy="3323987"/>
          </a:xfrm>
          <a:prstGeom prst="rect">
            <a:avLst/>
          </a:prstGeom>
        </p:spPr>
        <p:txBody>
          <a:bodyPr wrap="none">
            <a:spAutoFit/>
          </a:bodyPr>
          <a:lstStyle/>
          <a:p>
            <a:pPr lvl="0">
              <a:lnSpc>
                <a:spcPct val="150000"/>
              </a:lnSpc>
              <a:buFont typeface="Arial" pitchFamily="34" charset="0"/>
              <a:buChar char="•"/>
            </a:pPr>
            <a:r>
              <a:rPr lang="en-US" sz="2800" dirty="0" smtClean="0">
                <a:solidFill>
                  <a:prstClr val="white"/>
                </a:solidFill>
                <a:latin typeface="Comic Sans MS" pitchFamily="66" charset="0"/>
              </a:rPr>
              <a:t>  Job Interviews</a:t>
            </a:r>
          </a:p>
          <a:p>
            <a:pPr lvl="0">
              <a:lnSpc>
                <a:spcPct val="150000"/>
              </a:lnSpc>
              <a:buFont typeface="Arial" pitchFamily="34" charset="0"/>
              <a:buChar char="•"/>
            </a:pPr>
            <a:r>
              <a:rPr lang="en-US" sz="2800" dirty="0" smtClean="0">
                <a:solidFill>
                  <a:prstClr val="white"/>
                </a:solidFill>
                <a:latin typeface="Comic Sans MS" pitchFamily="66" charset="0"/>
              </a:rPr>
              <a:t>  Communicating your scientific findings</a:t>
            </a:r>
          </a:p>
          <a:p>
            <a:pPr lvl="0">
              <a:lnSpc>
                <a:spcPct val="150000"/>
              </a:lnSpc>
              <a:buFont typeface="Arial" pitchFamily="34" charset="0"/>
              <a:buChar char="•"/>
            </a:pPr>
            <a:r>
              <a:rPr lang="en-US" sz="2800" dirty="0" smtClean="0">
                <a:solidFill>
                  <a:prstClr val="white"/>
                </a:solidFill>
                <a:latin typeface="Comic Sans MS" pitchFamily="66" charset="0"/>
              </a:rPr>
              <a:t>  Getting research funding</a:t>
            </a:r>
          </a:p>
          <a:p>
            <a:pPr lvl="0">
              <a:lnSpc>
                <a:spcPct val="150000"/>
              </a:lnSpc>
              <a:buFont typeface="Arial" pitchFamily="34" charset="0"/>
              <a:buChar char="•"/>
            </a:pPr>
            <a:r>
              <a:rPr lang="en-US" sz="2800" dirty="0" smtClean="0">
                <a:solidFill>
                  <a:prstClr val="white"/>
                </a:solidFill>
                <a:latin typeface="Comic Sans MS" pitchFamily="66" charset="0"/>
              </a:rPr>
              <a:t>  Marketing/Selling</a:t>
            </a:r>
          </a:p>
          <a:p>
            <a:pPr lvl="0">
              <a:lnSpc>
                <a:spcPct val="150000"/>
              </a:lnSpc>
              <a:buFont typeface="Arial" pitchFamily="34" charset="0"/>
              <a:buChar char="•"/>
            </a:pPr>
            <a:r>
              <a:rPr lang="en-US" sz="2800" dirty="0" smtClean="0">
                <a:solidFill>
                  <a:prstClr val="white"/>
                </a:solidFill>
                <a:latin typeface="Comic Sans MS" pitchFamily="66" charset="0"/>
              </a:rPr>
              <a:t>  Teaching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6" name="Picture 14" descr="Mystery Steve Jobs black turtleneck Mystery Steve Jobs black turtleneck "/>
          <p:cNvPicPr>
            <a:picLocks noChangeAspect="1" noChangeArrowheads="1"/>
          </p:cNvPicPr>
          <p:nvPr/>
        </p:nvPicPr>
        <p:blipFill rotWithShape="1">
          <a:blip r:embed="rId3" cstate="print"/>
          <a:srcRect l="66629"/>
          <a:stretch/>
        </p:blipFill>
        <p:spPr bwMode="auto">
          <a:xfrm>
            <a:off x="7315200" y="3733800"/>
            <a:ext cx="1487394" cy="2971459"/>
          </a:xfrm>
          <a:prstGeom prst="rect">
            <a:avLst/>
          </a:prstGeom>
          <a:noFill/>
        </p:spPr>
      </p:pic>
      <p:sp>
        <p:nvSpPr>
          <p:cNvPr id="4" name="Rectangle 3"/>
          <p:cNvSpPr/>
          <p:nvPr/>
        </p:nvSpPr>
        <p:spPr>
          <a:xfrm>
            <a:off x="152400" y="838200"/>
            <a:ext cx="8686800" cy="1785104"/>
          </a:xfrm>
          <a:prstGeom prst="rect">
            <a:avLst/>
          </a:prstGeom>
        </p:spPr>
        <p:txBody>
          <a:bodyPr wrap="square">
            <a:spAutoFit/>
          </a:bodyPr>
          <a:lstStyle/>
          <a:p>
            <a:pPr lvl="0"/>
            <a:r>
              <a:rPr lang="en-US" sz="2200" dirty="0" smtClean="0">
                <a:solidFill>
                  <a:prstClr val="white"/>
                </a:solidFill>
                <a:latin typeface="Comic Sans MS" pitchFamily="66" charset="0"/>
              </a:rPr>
              <a:t>Avoid t-shirts —especially those with inappropriate graphics — shorts, and flip-flops. Avoid dirty or visibly worn/wrinkled clothing, as well as hats and sunglasses and casual shoes. A clean shaven face or well kept facial hair is also important in achieving the proper look. Men should also avoid flashy piercings.</a:t>
            </a:r>
          </a:p>
        </p:txBody>
      </p:sp>
      <p:pic>
        <p:nvPicPr>
          <p:cNvPr id="5" name="Picture 6"/>
          <p:cNvPicPr>
            <a:picLocks noChangeAspect="1" noChangeArrowheads="1"/>
          </p:cNvPicPr>
          <p:nvPr/>
        </p:nvPicPr>
        <p:blipFill>
          <a:blip r:embed="rId4" cstate="print"/>
          <a:srcRect/>
          <a:stretch>
            <a:fillRect/>
          </a:stretch>
        </p:blipFill>
        <p:spPr bwMode="auto">
          <a:xfrm>
            <a:off x="228600" y="3048000"/>
            <a:ext cx="1919045" cy="2895600"/>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1905000" y="3886200"/>
            <a:ext cx="2195175" cy="2924856"/>
          </a:xfrm>
          <a:prstGeom prst="rect">
            <a:avLst/>
          </a:prstGeom>
          <a:noFill/>
          <a:ln w="9525">
            <a:noFill/>
            <a:miter lim="800000"/>
            <a:headEnd/>
            <a:tailEnd/>
          </a:ln>
        </p:spPr>
      </p:pic>
      <p:sp>
        <p:nvSpPr>
          <p:cNvPr id="8" name="Rectangle 7"/>
          <p:cNvSpPr/>
          <p:nvPr/>
        </p:nvSpPr>
        <p:spPr>
          <a:xfrm>
            <a:off x="228600" y="238780"/>
            <a:ext cx="3053390" cy="523220"/>
          </a:xfrm>
          <a:prstGeom prst="rect">
            <a:avLst/>
          </a:prstGeom>
        </p:spPr>
        <p:txBody>
          <a:bodyPr wrap="none">
            <a:spAutoFit/>
          </a:bodyPr>
          <a:lstStyle/>
          <a:p>
            <a:pPr lvl="0"/>
            <a:r>
              <a:rPr lang="en-US" sz="2800" dirty="0" smtClean="0">
                <a:solidFill>
                  <a:srgbClr val="FFFF00"/>
                </a:solidFill>
                <a:latin typeface="Comic Sans MS" pitchFamily="66" charset="0"/>
              </a:rPr>
              <a:t>Appearance: Men</a:t>
            </a:r>
            <a:endParaRPr lang="en-US" sz="2800" dirty="0">
              <a:solidFill>
                <a:srgbClr val="FFFF00"/>
              </a:solidFill>
              <a:latin typeface="Comic Sans MS" pitchFamily="66" charset="0"/>
            </a:endParaRPr>
          </a:p>
        </p:txBody>
      </p:sp>
      <p:pic>
        <p:nvPicPr>
          <p:cNvPr id="2" name="Picture 1" descr="Messy-Hair-Styles-for-Men-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800" y="3200400"/>
            <a:ext cx="2341694" cy="2819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800100" y="1676400"/>
            <a:ext cx="2857500" cy="28575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648200" y="1828800"/>
            <a:ext cx="2924175" cy="2428875"/>
          </a:xfrm>
          <a:prstGeom prst="rect">
            <a:avLst/>
          </a:prstGeom>
          <a:noFill/>
          <a:ln w="9525">
            <a:noFill/>
            <a:miter lim="800000"/>
            <a:headEnd/>
            <a:tailEnd/>
          </a:ln>
        </p:spPr>
      </p:pic>
      <p:sp>
        <p:nvSpPr>
          <p:cNvPr id="6" name="Rectangle 5"/>
          <p:cNvSpPr/>
          <p:nvPr/>
        </p:nvSpPr>
        <p:spPr>
          <a:xfrm>
            <a:off x="228600" y="457200"/>
            <a:ext cx="2140330" cy="523220"/>
          </a:xfrm>
          <a:prstGeom prst="rect">
            <a:avLst/>
          </a:prstGeom>
        </p:spPr>
        <p:txBody>
          <a:bodyPr wrap="none">
            <a:spAutoFit/>
          </a:bodyPr>
          <a:lstStyle/>
          <a:p>
            <a:pPr lvl="0"/>
            <a:r>
              <a:rPr lang="en-US" sz="2800" dirty="0" smtClean="0">
                <a:solidFill>
                  <a:srgbClr val="FFFF00"/>
                </a:solidFill>
                <a:latin typeface="Comic Sans MS" pitchFamily="66" charset="0"/>
              </a:rPr>
              <a:t>Appearance</a:t>
            </a:r>
            <a:endParaRPr lang="en-US" sz="2800" dirty="0">
              <a:solidFill>
                <a:srgbClr val="FFFF00"/>
              </a:solidFill>
              <a:latin typeface="Comic Sans MS" pitchFamily="66" charset="0"/>
            </a:endParaRPr>
          </a:p>
        </p:txBody>
      </p:sp>
      <p:sp>
        <p:nvSpPr>
          <p:cNvPr id="7" name="Rectangle 6"/>
          <p:cNvSpPr/>
          <p:nvPr/>
        </p:nvSpPr>
        <p:spPr>
          <a:xfrm>
            <a:off x="304800" y="1143000"/>
            <a:ext cx="8610600" cy="461665"/>
          </a:xfrm>
          <a:prstGeom prst="rect">
            <a:avLst/>
          </a:prstGeom>
        </p:spPr>
        <p:txBody>
          <a:bodyPr wrap="square">
            <a:spAutoFit/>
          </a:bodyPr>
          <a:lstStyle/>
          <a:p>
            <a:pPr lvl="0"/>
            <a:r>
              <a:rPr lang="en-US" sz="2400" dirty="0" smtClean="0">
                <a:solidFill>
                  <a:prstClr val="white"/>
                </a:solidFill>
                <a:latin typeface="Comic Sans MS" pitchFamily="66" charset="0"/>
              </a:rPr>
              <a:t>What about sweating?</a:t>
            </a:r>
          </a:p>
        </p:txBody>
      </p:sp>
      <p:sp>
        <p:nvSpPr>
          <p:cNvPr id="8" name="Rectangle 7"/>
          <p:cNvSpPr/>
          <p:nvPr/>
        </p:nvSpPr>
        <p:spPr>
          <a:xfrm>
            <a:off x="533400" y="4914781"/>
            <a:ext cx="7543800" cy="800219"/>
          </a:xfrm>
          <a:prstGeom prst="rect">
            <a:avLst/>
          </a:prstGeom>
        </p:spPr>
        <p:txBody>
          <a:bodyPr wrap="square">
            <a:spAutoFit/>
          </a:bodyPr>
          <a:lstStyle/>
          <a:p>
            <a:pPr lvl="0">
              <a:spcBef>
                <a:spcPct val="0"/>
              </a:spcBef>
              <a:buFont typeface="Arial" pitchFamily="34" charset="0"/>
              <a:buChar char="•"/>
            </a:pPr>
            <a:r>
              <a:rPr lang="en-US" sz="2300" dirty="0" smtClean="0">
                <a:solidFill>
                  <a:prstClr val="white"/>
                </a:solidFill>
                <a:latin typeface="Comic Sans MS" pitchFamily="66" charset="0"/>
              </a:rPr>
              <a:t> Avoid dark colored shirts.</a:t>
            </a:r>
          </a:p>
          <a:p>
            <a:pPr lvl="0">
              <a:spcBef>
                <a:spcPct val="0"/>
              </a:spcBef>
              <a:buFont typeface="Arial" pitchFamily="34" charset="0"/>
              <a:buChar char="•"/>
            </a:pPr>
            <a:r>
              <a:rPr lang="en-US" sz="2300" dirty="0" smtClean="0">
                <a:solidFill>
                  <a:prstClr val="white"/>
                </a:solidFill>
                <a:latin typeface="Comic Sans MS" pitchFamily="66" charset="0"/>
              </a:rPr>
              <a:t> Wear a jacket over the shirt to hide the sweat.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Comic Sans MS"/>
                <a:cs typeface="Comic Sans MS"/>
              </a:rPr>
              <a:t>Overcoming FEAR of public speaking</a:t>
            </a:r>
          </a:p>
          <a:p>
            <a:endParaRPr lang="en-US" sz="2800" dirty="0" smtClean="0">
              <a:latin typeface="Comic Sans MS"/>
              <a:cs typeface="Comic Sans MS"/>
            </a:endParaRPr>
          </a:p>
          <a:p>
            <a:r>
              <a:rPr lang="en-US" sz="2800" dirty="0" smtClean="0">
                <a:latin typeface="Comic Sans MS"/>
                <a:cs typeface="Comic Sans MS"/>
              </a:rPr>
              <a:t>Delivery techniques</a:t>
            </a:r>
          </a:p>
          <a:p>
            <a:endParaRPr lang="en-US" sz="2800" dirty="0" smtClean="0">
              <a:latin typeface="Comic Sans MS"/>
              <a:cs typeface="Comic Sans MS"/>
            </a:endParaRPr>
          </a:p>
          <a:p>
            <a:r>
              <a:rPr lang="en-US" sz="2800" dirty="0" smtClean="0">
                <a:latin typeface="Comic Sans MS"/>
                <a:cs typeface="Comic Sans MS"/>
              </a:rPr>
              <a:t>Appearance</a:t>
            </a:r>
          </a:p>
          <a:p>
            <a:endParaRPr lang="en-US" sz="2800" dirty="0" smtClean="0">
              <a:latin typeface="Comic Sans MS"/>
              <a:cs typeface="Comic Sans MS"/>
            </a:endParaRPr>
          </a:p>
          <a:p>
            <a:r>
              <a:rPr lang="en-US" sz="2800" dirty="0" smtClean="0">
                <a:latin typeface="Comic Sans MS"/>
                <a:cs typeface="Comic Sans MS"/>
              </a:rPr>
              <a:t>Scientific content of talk</a:t>
            </a:r>
            <a:endParaRPr lang="en-US" sz="2800" dirty="0">
              <a:latin typeface="Comic Sans MS"/>
              <a:cs typeface="Comic Sans MS"/>
            </a:endParaRPr>
          </a:p>
        </p:txBody>
      </p:sp>
      <p:sp>
        <p:nvSpPr>
          <p:cNvPr id="4" name="TextBox 3"/>
          <p:cNvSpPr txBox="1"/>
          <p:nvPr/>
        </p:nvSpPr>
        <p:spPr>
          <a:xfrm>
            <a:off x="609600" y="609600"/>
            <a:ext cx="5677180" cy="523220"/>
          </a:xfrm>
          <a:prstGeom prst="rect">
            <a:avLst/>
          </a:prstGeom>
          <a:noFill/>
        </p:spPr>
        <p:txBody>
          <a:bodyPr wrap="none" rtlCol="0">
            <a:spAutoFit/>
          </a:bodyPr>
          <a:lstStyle/>
          <a:p>
            <a:r>
              <a:rPr lang="en-US" sz="2800" b="1" dirty="0" smtClean="0">
                <a:solidFill>
                  <a:srgbClr val="FFFF00"/>
                </a:solidFill>
                <a:latin typeface="Comic Sans MS" pitchFamily="66" charset="0"/>
              </a:rPr>
              <a:t>Presenting a Scientific Seminar</a:t>
            </a:r>
          </a:p>
        </p:txBody>
      </p:sp>
    </p:spTree>
    <p:extLst>
      <p:ext uri="{BB962C8B-B14F-4D97-AF65-F5344CB8AC3E}">
        <p14:creationId xmlns:p14="http://schemas.microsoft.com/office/powerpoint/2010/main" val="1479821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05800" cy="5601533"/>
          </a:xfrm>
          <a:prstGeom prst="rect">
            <a:avLst/>
          </a:prstGeom>
        </p:spPr>
        <p:txBody>
          <a:bodyPr wrap="square">
            <a:spAutoFit/>
          </a:bodyPr>
          <a:lstStyle/>
          <a:p>
            <a:pPr lvl="0" eaLnBrk="0" fontAlgn="base" hangingPunct="0">
              <a:spcBef>
                <a:spcPct val="0"/>
              </a:spcBef>
              <a:spcAft>
                <a:spcPct val="0"/>
              </a:spcAft>
              <a:tabLst>
                <a:tab pos="685800" algn="l"/>
              </a:tabLst>
            </a:pPr>
            <a:r>
              <a:rPr lang="en-US" sz="2800" dirty="0" smtClean="0">
                <a:solidFill>
                  <a:srgbClr val="FFFF00"/>
                </a:solidFill>
                <a:latin typeface="Comic Sans MS" pitchFamily="66" charset="0"/>
                <a:ea typeface="Times New Roman" pitchFamily="18" charset="0"/>
              </a:rPr>
              <a:t>Scientific Content for oral presentation</a:t>
            </a:r>
          </a:p>
          <a:p>
            <a:pPr lvl="0" eaLnBrk="0" fontAlgn="base" hangingPunct="0">
              <a:spcBef>
                <a:spcPct val="0"/>
              </a:spcBef>
              <a:spcAft>
                <a:spcPct val="0"/>
              </a:spcAft>
              <a:tabLst>
                <a:tab pos="685800" algn="l"/>
              </a:tabLst>
            </a:pPr>
            <a:endParaRPr lang="en-US" dirty="0" smtClean="0">
              <a:solidFill>
                <a:srgbClr val="FFFF00"/>
              </a:solidFill>
              <a:latin typeface="Comic Sans MS" pitchFamily="66" charset="0"/>
              <a:ea typeface="Times New Roman" pitchFamily="18" charset="0"/>
            </a:endParaRPr>
          </a:p>
          <a:p>
            <a:pPr eaLnBrk="0" fontAlgn="base" hangingPunct="0">
              <a:spcBef>
                <a:spcPct val="0"/>
              </a:spcBef>
              <a:spcAft>
                <a:spcPct val="0"/>
              </a:spcAft>
              <a:buFontTx/>
              <a:buChar char="•"/>
              <a:tabLst>
                <a:tab pos="347663" algn="l"/>
                <a:tab pos="682625" algn="l"/>
              </a:tabLst>
            </a:pPr>
            <a:r>
              <a:rPr lang="en-US" sz="2400" dirty="0" smtClean="0">
                <a:latin typeface="Comic Sans MS" pitchFamily="66" charset="0"/>
                <a:ea typeface="Times New Roman" pitchFamily="18" charset="0"/>
              </a:rPr>
              <a:t> 	Every presentation should have three parts. Tell the 		audience what you’re going to tell them, tell them, 		and then tell them what you told them.</a:t>
            </a:r>
          </a:p>
          <a:p>
            <a:pPr eaLnBrk="0" fontAlgn="base" hangingPunct="0">
              <a:spcBef>
                <a:spcPct val="0"/>
              </a:spcBef>
              <a:spcAft>
                <a:spcPct val="0"/>
              </a:spcAft>
              <a:buFontTx/>
              <a:buChar char="•"/>
              <a:tabLst>
                <a:tab pos="682625" algn="l"/>
              </a:tabLst>
            </a:pPr>
            <a:endParaRPr lang="en-US" sz="2400" dirty="0" smtClean="0">
              <a:latin typeface="Comic Sans MS" pitchFamily="66" charset="0"/>
              <a:ea typeface="Times New Roman" pitchFamily="18" charset="0"/>
            </a:endParaRPr>
          </a:p>
          <a:p>
            <a:pPr lvl="0" eaLnBrk="0" fontAlgn="base" hangingPunct="0">
              <a:spcBef>
                <a:spcPct val="0"/>
              </a:spcBef>
              <a:spcAft>
                <a:spcPct val="0"/>
              </a:spcAft>
              <a:buFontTx/>
              <a:buChar char="•"/>
              <a:tabLst>
                <a:tab pos="347663" algn="l"/>
                <a:tab pos="682625" algn="l"/>
              </a:tabLst>
            </a:pPr>
            <a:r>
              <a:rPr lang="en-US" sz="2400" dirty="0" smtClean="0">
                <a:latin typeface="Comic Sans MS" pitchFamily="66" charset="0"/>
                <a:ea typeface="Times New Roman" pitchFamily="18" charset="0"/>
              </a:rPr>
              <a:t> 	Introduction should emphasize the 					importance/significance/clinical relevance of your 		material without giving unnecessary information.</a:t>
            </a:r>
          </a:p>
          <a:p>
            <a:pPr lvl="0" eaLnBrk="0" fontAlgn="base" hangingPunct="0">
              <a:spcBef>
                <a:spcPct val="0"/>
              </a:spcBef>
              <a:spcAft>
                <a:spcPct val="0"/>
              </a:spcAft>
              <a:buFontTx/>
              <a:buChar char="•"/>
              <a:tabLst>
                <a:tab pos="682625" algn="l"/>
              </a:tabLst>
            </a:pPr>
            <a:endParaRPr lang="en-US" sz="2400" dirty="0" smtClean="0">
              <a:latin typeface="Comic Sans MS" pitchFamily="66" charset="0"/>
              <a:ea typeface="Times New Roman" pitchFamily="18" charset="0"/>
            </a:endParaRPr>
          </a:p>
          <a:p>
            <a:pPr lvl="0" eaLnBrk="0" fontAlgn="base" hangingPunct="0">
              <a:spcBef>
                <a:spcPct val="0"/>
              </a:spcBef>
              <a:spcAft>
                <a:spcPct val="0"/>
              </a:spcAft>
              <a:buFontTx/>
              <a:buChar char="•"/>
              <a:tabLst>
                <a:tab pos="682625" algn="l"/>
              </a:tabLst>
            </a:pPr>
            <a:r>
              <a:rPr lang="en-US" sz="2400" dirty="0" smtClean="0">
                <a:latin typeface="Comic Sans MS" pitchFamily="66" charset="0"/>
                <a:ea typeface="Times New Roman" pitchFamily="18" charset="0"/>
              </a:rPr>
              <a:t>   Outline the talk - Present material according to the 	outline.</a:t>
            </a:r>
          </a:p>
          <a:p>
            <a:pPr lvl="0" eaLnBrk="0" fontAlgn="base" hangingPunct="0">
              <a:spcBef>
                <a:spcPct val="0"/>
              </a:spcBef>
              <a:spcAft>
                <a:spcPct val="0"/>
              </a:spcAft>
              <a:buFontTx/>
              <a:buChar char="•"/>
              <a:tabLst>
                <a:tab pos="685800" algn="l"/>
              </a:tabLst>
            </a:pPr>
            <a:endParaRPr lang="en-US" sz="2400" dirty="0" smtClean="0">
              <a:latin typeface="Comic Sans MS" pitchFamily="66" charset="0"/>
              <a:ea typeface="Times New Roman" pitchFamily="18" charset="0"/>
            </a:endParaRPr>
          </a:p>
          <a:p>
            <a:pPr lvl="0" eaLnBrk="0" fontAlgn="base" hangingPunct="0">
              <a:spcBef>
                <a:spcPct val="0"/>
              </a:spcBef>
              <a:spcAft>
                <a:spcPct val="0"/>
              </a:spcAft>
              <a:buFontTx/>
              <a:buChar char="•"/>
              <a:tabLst>
                <a:tab pos="406400" algn="l"/>
                <a:tab pos="685800" algn="l"/>
              </a:tabLst>
            </a:pPr>
            <a:r>
              <a:rPr lang="en-US" sz="2400" dirty="0" smtClean="0">
                <a:latin typeface="Comic Sans MS" pitchFamily="66" charset="0"/>
                <a:ea typeface="Times New Roman" pitchFamily="18" charset="0"/>
              </a:rPr>
              <a:t>   Present a clear hypothesis and explain how this 			hypothesis will be tested.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693865"/>
          </a:xfrm>
          <a:prstGeom prst="rect">
            <a:avLst/>
          </a:prstGeom>
        </p:spPr>
        <p:txBody>
          <a:bodyPr wrap="square">
            <a:spAutoFit/>
          </a:bodyPr>
          <a:lstStyle/>
          <a:p>
            <a:pPr eaLnBrk="0" fontAlgn="base" hangingPunct="0">
              <a:spcBef>
                <a:spcPct val="0"/>
              </a:spcBef>
              <a:spcAft>
                <a:spcPct val="0"/>
              </a:spcAft>
              <a:tabLst>
                <a:tab pos="685800" algn="l"/>
              </a:tabLst>
            </a:pPr>
            <a:r>
              <a:rPr lang="en-US" sz="2800" dirty="0" smtClean="0">
                <a:solidFill>
                  <a:srgbClr val="FFFF00"/>
                </a:solidFill>
                <a:latin typeface="Comic Sans MS" pitchFamily="66" charset="0"/>
                <a:ea typeface="Times New Roman" pitchFamily="18" charset="0"/>
              </a:rPr>
              <a:t>Scientific Content for oral presentation</a:t>
            </a:r>
          </a:p>
          <a:p>
            <a:pPr lvl="0" eaLnBrk="0" fontAlgn="base" hangingPunct="0">
              <a:spcBef>
                <a:spcPct val="0"/>
              </a:spcBef>
              <a:spcAft>
                <a:spcPct val="0"/>
              </a:spcAft>
              <a:tabLst>
                <a:tab pos="685800" algn="l"/>
              </a:tabLst>
            </a:pPr>
            <a:r>
              <a:rPr lang="en-US" sz="2400" dirty="0" smtClean="0">
                <a:latin typeface="Comic Sans MS" pitchFamily="66" charset="0"/>
                <a:ea typeface="Times New Roman" pitchFamily="18" charset="0"/>
              </a:rPr>
              <a:t>  </a:t>
            </a:r>
            <a:endParaRPr lang="en-US" sz="2400" dirty="0" smtClean="0">
              <a:latin typeface="Comic Sans MS" pitchFamily="66" charset="0"/>
            </a:endParaRPr>
          </a:p>
          <a:p>
            <a:pPr lvl="0" eaLnBrk="0" fontAlgn="base" hangingPunct="0">
              <a:spcBef>
                <a:spcPct val="0"/>
              </a:spcBef>
              <a:spcAft>
                <a:spcPct val="0"/>
              </a:spcAft>
              <a:buFontTx/>
              <a:buChar char="•"/>
              <a:tabLst>
                <a:tab pos="290513" algn="l"/>
                <a:tab pos="685800" algn="l"/>
              </a:tabLst>
            </a:pPr>
            <a:r>
              <a:rPr lang="en-US" sz="2400" dirty="0" smtClean="0">
                <a:latin typeface="Comic Sans MS" pitchFamily="66" charset="0"/>
                <a:ea typeface="Times New Roman" pitchFamily="18" charset="0"/>
              </a:rPr>
              <a:t>  Divide the talk into manageable sections and present 			summary/conclusions at the end of each of these 			sections.</a:t>
            </a:r>
          </a:p>
          <a:p>
            <a:pPr eaLnBrk="0" fontAlgn="base" hangingPunct="0">
              <a:spcBef>
                <a:spcPct val="0"/>
              </a:spcBef>
              <a:spcAft>
                <a:spcPct val="0"/>
              </a:spcAft>
              <a:tabLst>
                <a:tab pos="685800" algn="l"/>
              </a:tabLst>
            </a:pPr>
            <a:r>
              <a:rPr lang="en-US" sz="2400" dirty="0" smtClean="0">
                <a:latin typeface="Comic Sans MS" pitchFamily="66" charset="0"/>
              </a:rPr>
              <a:t>  </a:t>
            </a:r>
          </a:p>
          <a:p>
            <a:pPr eaLnBrk="0" fontAlgn="base" hangingPunct="0">
              <a:spcBef>
                <a:spcPct val="0"/>
              </a:spcBef>
              <a:spcAft>
                <a:spcPct val="0"/>
              </a:spcAft>
              <a:buFontTx/>
              <a:buChar char="•"/>
              <a:tabLst>
                <a:tab pos="290513" algn="l"/>
                <a:tab pos="685800" algn="l"/>
              </a:tabLst>
            </a:pPr>
            <a:r>
              <a:rPr lang="en-US" sz="2400" dirty="0" smtClean="0">
                <a:latin typeface="Comic Sans MS" pitchFamily="66" charset="0"/>
              </a:rPr>
              <a:t> 	Explain all elements on each figure.</a:t>
            </a:r>
          </a:p>
          <a:p>
            <a:pPr eaLnBrk="0" fontAlgn="base" hangingPunct="0">
              <a:spcBef>
                <a:spcPct val="0"/>
              </a:spcBef>
              <a:spcAft>
                <a:spcPct val="0"/>
              </a:spcAft>
              <a:tabLst>
                <a:tab pos="685800" algn="l"/>
              </a:tabLst>
            </a:pPr>
            <a:endParaRPr lang="en-US" sz="2400" dirty="0" smtClean="0">
              <a:latin typeface="Comic Sans MS" pitchFamily="66" charset="0"/>
            </a:endParaRPr>
          </a:p>
          <a:p>
            <a:pPr eaLnBrk="0" fontAlgn="base" hangingPunct="0">
              <a:spcBef>
                <a:spcPct val="0"/>
              </a:spcBef>
              <a:spcAft>
                <a:spcPct val="0"/>
              </a:spcAft>
              <a:buFontTx/>
              <a:buChar char="•"/>
              <a:tabLst>
                <a:tab pos="685800" algn="l"/>
              </a:tabLst>
            </a:pPr>
            <a:r>
              <a:rPr lang="en-US" sz="2400" dirty="0" smtClean="0">
                <a:latin typeface="Comic Sans MS" pitchFamily="66" charset="0"/>
              </a:rPr>
              <a:t>  Present a single concept/slide.</a:t>
            </a:r>
            <a:endParaRPr lang="en-US" sz="2400" dirty="0" smtClean="0">
              <a:solidFill>
                <a:srgbClr val="FFFF00"/>
              </a:solidFill>
              <a:latin typeface="Comic Sans MS" pitchFamily="66" charset="0"/>
            </a:endParaRPr>
          </a:p>
          <a:p>
            <a:pPr lvl="0" eaLnBrk="0" fontAlgn="base" hangingPunct="0">
              <a:spcBef>
                <a:spcPct val="0"/>
              </a:spcBef>
              <a:spcAft>
                <a:spcPct val="0"/>
              </a:spcAft>
              <a:buFontTx/>
              <a:buChar char="•"/>
              <a:tabLst>
                <a:tab pos="685800" algn="l"/>
              </a:tabLst>
            </a:pPr>
            <a:endParaRPr lang="en-US" sz="2400" dirty="0" smtClean="0">
              <a:latin typeface="Comic Sans MS" pitchFamily="66" charset="0"/>
              <a:ea typeface="Times New Roman" pitchFamily="18" charset="0"/>
            </a:endParaRPr>
          </a:p>
          <a:p>
            <a:pPr lvl="0" eaLnBrk="0" fontAlgn="base" hangingPunct="0">
              <a:spcBef>
                <a:spcPct val="0"/>
              </a:spcBef>
              <a:spcAft>
                <a:spcPct val="0"/>
              </a:spcAft>
              <a:buFontTx/>
              <a:buChar char="•"/>
              <a:tabLst>
                <a:tab pos="685800" algn="l"/>
              </a:tabLst>
            </a:pPr>
            <a:r>
              <a:rPr lang="en-US" sz="2400" dirty="0" smtClean="0">
                <a:latin typeface="Comic Sans MS" pitchFamily="66" charset="0"/>
                <a:ea typeface="Times New Roman" pitchFamily="18" charset="0"/>
              </a:rPr>
              <a:t>  Provide overall summary/conclusions at the end.</a:t>
            </a:r>
          </a:p>
          <a:p>
            <a:pPr lvl="0" eaLnBrk="0" fontAlgn="base" hangingPunct="0">
              <a:spcBef>
                <a:spcPct val="0"/>
              </a:spcBef>
              <a:spcAft>
                <a:spcPct val="0"/>
              </a:spcAft>
              <a:buFontTx/>
              <a:buChar char="•"/>
              <a:tabLst>
                <a:tab pos="685800" algn="l"/>
              </a:tabLst>
            </a:pPr>
            <a:endParaRPr lang="en-US" sz="2400" dirty="0" smtClean="0">
              <a:latin typeface="Comic Sans MS" pitchFamily="66" charset="0"/>
            </a:endParaRPr>
          </a:p>
          <a:p>
            <a:pPr lvl="0" eaLnBrk="0" fontAlgn="base" hangingPunct="0">
              <a:spcBef>
                <a:spcPct val="0"/>
              </a:spcBef>
              <a:spcAft>
                <a:spcPct val="0"/>
              </a:spcAft>
              <a:buFontTx/>
              <a:buChar char="•"/>
              <a:tabLst>
                <a:tab pos="685800" algn="l"/>
              </a:tabLst>
            </a:pPr>
            <a:r>
              <a:rPr lang="en-US" sz="2400" dirty="0" smtClean="0">
                <a:latin typeface="Comic Sans MS" pitchFamily="66" charset="0"/>
                <a:ea typeface="Times New Roman" pitchFamily="18" charset="0"/>
              </a:rPr>
              <a:t>  Acknowledge contributors.</a:t>
            </a:r>
          </a:p>
          <a:p>
            <a:pPr lvl="1" eaLnBrk="0" fontAlgn="base" hangingPunct="0">
              <a:spcBef>
                <a:spcPct val="0"/>
              </a:spcBef>
              <a:spcAft>
                <a:spcPct val="0"/>
              </a:spcAft>
              <a:tabLst>
                <a:tab pos="685800" algn="l"/>
              </a:tabLst>
            </a:pPr>
            <a:endParaRPr lang="en-US" sz="2400" dirty="0" smtClean="0">
              <a:latin typeface="Comic Sans MS" pitchFamily="66" charset="0"/>
              <a:ea typeface="Times New Roman" pitchFamily="18" charset="0"/>
            </a:endParaRPr>
          </a:p>
          <a:p>
            <a:pPr marL="342900" indent="-342900" eaLnBrk="0" fontAlgn="base" hangingPunct="0">
              <a:spcBef>
                <a:spcPct val="0"/>
              </a:spcBef>
              <a:spcAft>
                <a:spcPct val="0"/>
              </a:spcAft>
              <a:buFont typeface="Arial"/>
              <a:buChar char="•"/>
              <a:tabLst>
                <a:tab pos="685800" algn="l"/>
              </a:tabLst>
            </a:pPr>
            <a:r>
              <a:rPr lang="en-US" sz="2400" dirty="0" smtClean="0">
                <a:latin typeface="Comic Sans MS" pitchFamily="66" charset="0"/>
                <a:ea typeface="Times New Roman" pitchFamily="18" charset="0"/>
              </a:rPr>
              <a:t>Keep to the </a:t>
            </a:r>
            <a:r>
              <a:rPr lang="en-US" sz="2400" u="sng" dirty="0" smtClean="0">
                <a:latin typeface="Comic Sans MS" pitchFamily="66" charset="0"/>
                <a:ea typeface="Times New Roman" pitchFamily="18" charset="0"/>
              </a:rPr>
              <a:t>allotted</a:t>
            </a:r>
            <a:r>
              <a:rPr lang="en-US" sz="2400" dirty="0" smtClean="0">
                <a:latin typeface="Comic Sans MS" pitchFamily="66" charset="0"/>
                <a:ea typeface="Times New Roman" pitchFamily="18" charset="0"/>
              </a:rPr>
              <a:t> time***</a:t>
            </a:r>
            <a:endParaRPr lang="en-US" sz="2400" dirty="0" smtClean="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sz="2800" dirty="0" smtClean="0">
                <a:latin typeface="Comic Sans MS"/>
                <a:cs typeface="Comic Sans MS"/>
              </a:rPr>
              <a:t>Overcoming FEAR of public speaking</a:t>
            </a:r>
          </a:p>
          <a:p>
            <a:endParaRPr lang="en-US" sz="2800" dirty="0" smtClean="0">
              <a:latin typeface="Comic Sans MS"/>
              <a:cs typeface="Comic Sans MS"/>
            </a:endParaRPr>
          </a:p>
          <a:p>
            <a:r>
              <a:rPr lang="en-US" sz="2800" dirty="0" smtClean="0">
                <a:latin typeface="Comic Sans MS"/>
                <a:cs typeface="Comic Sans MS"/>
              </a:rPr>
              <a:t>Delivery techniques</a:t>
            </a:r>
          </a:p>
          <a:p>
            <a:endParaRPr lang="en-US" sz="2800" dirty="0" smtClean="0">
              <a:latin typeface="Comic Sans MS"/>
              <a:cs typeface="Comic Sans MS"/>
            </a:endParaRPr>
          </a:p>
          <a:p>
            <a:r>
              <a:rPr lang="en-US" sz="2800" dirty="0" smtClean="0">
                <a:latin typeface="Comic Sans MS"/>
                <a:cs typeface="Comic Sans MS"/>
              </a:rPr>
              <a:t>Appearance</a:t>
            </a:r>
          </a:p>
          <a:p>
            <a:endParaRPr lang="en-US" sz="2800" dirty="0" smtClean="0">
              <a:latin typeface="Comic Sans MS"/>
              <a:cs typeface="Comic Sans MS"/>
            </a:endParaRPr>
          </a:p>
          <a:p>
            <a:r>
              <a:rPr lang="en-US" sz="2800" dirty="0" smtClean="0">
                <a:latin typeface="Comic Sans MS"/>
                <a:cs typeface="Comic Sans MS"/>
              </a:rPr>
              <a:t>Scientific content of talk</a:t>
            </a:r>
            <a:endParaRPr lang="en-US" sz="2800" dirty="0">
              <a:latin typeface="Comic Sans MS"/>
              <a:cs typeface="Comic Sans MS"/>
            </a:endParaRPr>
          </a:p>
        </p:txBody>
      </p:sp>
      <p:sp>
        <p:nvSpPr>
          <p:cNvPr id="4" name="TextBox 3"/>
          <p:cNvSpPr txBox="1"/>
          <p:nvPr/>
        </p:nvSpPr>
        <p:spPr>
          <a:xfrm>
            <a:off x="609600" y="457200"/>
            <a:ext cx="5677180" cy="523220"/>
          </a:xfrm>
          <a:prstGeom prst="rect">
            <a:avLst/>
          </a:prstGeom>
          <a:noFill/>
        </p:spPr>
        <p:txBody>
          <a:bodyPr wrap="none" rtlCol="0">
            <a:spAutoFit/>
          </a:bodyPr>
          <a:lstStyle/>
          <a:p>
            <a:r>
              <a:rPr lang="en-US" sz="2800" b="1" dirty="0" smtClean="0">
                <a:solidFill>
                  <a:srgbClr val="FFFF00"/>
                </a:solidFill>
                <a:latin typeface="Comic Sans MS" pitchFamily="66" charset="0"/>
              </a:rPr>
              <a:t>Presenting a Scientific Seminar</a:t>
            </a:r>
          </a:p>
        </p:txBody>
      </p:sp>
      <p:sp>
        <p:nvSpPr>
          <p:cNvPr id="2" name="Rectangle 1"/>
          <p:cNvSpPr/>
          <p:nvPr/>
        </p:nvSpPr>
        <p:spPr>
          <a:xfrm rot="19513017">
            <a:off x="709889" y="2261602"/>
            <a:ext cx="8153400" cy="1569660"/>
          </a:xfrm>
          <a:prstGeom prst="rect">
            <a:avLst/>
          </a:prstGeom>
          <a:noFill/>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halkduster"/>
              </a:rPr>
              <a:t>Questions?</a:t>
            </a:r>
            <a:endParaRPr lang="en-US" sz="9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halkduster"/>
            </a:endParaRPr>
          </a:p>
        </p:txBody>
      </p:sp>
    </p:spTree>
    <p:extLst>
      <p:ext uri="{BB962C8B-B14F-4D97-AF65-F5344CB8AC3E}">
        <p14:creationId xmlns:p14="http://schemas.microsoft.com/office/powerpoint/2010/main" val="36615672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228600" y="270569"/>
            <a:ext cx="7772400" cy="762000"/>
          </a:xfrm>
          <a:prstGeom prst="rect">
            <a:avLst/>
          </a:prstGeom>
          <a:noFill/>
          <a:ln w="9525">
            <a:noFill/>
            <a:miter lim="800000"/>
            <a:headEnd/>
            <a:tailEnd/>
          </a:ln>
          <a:effectLst/>
        </p:spPr>
        <p:txBody>
          <a:bodyPr anchor="ctr"/>
          <a:lstStyle/>
          <a:p>
            <a:pPr>
              <a:spcBef>
                <a:spcPct val="0"/>
              </a:spcBef>
              <a:buFontTx/>
              <a:buNone/>
              <a:defRPr/>
            </a:pPr>
            <a:r>
              <a:rPr lang="en-US" sz="3600" b="1" dirty="0" smtClean="0">
                <a:solidFill>
                  <a:srgbClr val="FFFF00"/>
                </a:solidFill>
                <a:latin typeface="Comic Sans MS"/>
                <a:cs typeface="Comic Sans MS"/>
              </a:rPr>
              <a:t>Important tips in </a:t>
            </a:r>
            <a:r>
              <a:rPr lang="en-US" sz="3600" b="1" u="sng" dirty="0" smtClean="0">
                <a:solidFill>
                  <a:srgbClr val="FFFF00"/>
                </a:solidFill>
                <a:latin typeface="Comic Sans MS"/>
                <a:cs typeface="Comic Sans MS"/>
              </a:rPr>
              <a:t>preparing</a:t>
            </a:r>
            <a:r>
              <a:rPr lang="en-US" sz="3600" b="1" dirty="0" smtClean="0">
                <a:solidFill>
                  <a:srgbClr val="FFFF00"/>
                </a:solidFill>
                <a:latin typeface="Comic Sans MS"/>
                <a:cs typeface="Comic Sans MS"/>
              </a:rPr>
              <a:t> for the poster</a:t>
            </a:r>
            <a:endParaRPr lang="en-US" sz="3600" b="1" dirty="0">
              <a:solidFill>
                <a:srgbClr val="FFFF00"/>
              </a:solidFill>
              <a:latin typeface="Comic Sans MS"/>
              <a:cs typeface="Comic Sans MS"/>
            </a:endParaRPr>
          </a:p>
        </p:txBody>
      </p:sp>
      <p:sp>
        <p:nvSpPr>
          <p:cNvPr id="7173" name="Text Box 4"/>
          <p:cNvSpPr txBox="1">
            <a:spLocks noChangeArrowheads="1"/>
          </p:cNvSpPr>
          <p:nvPr/>
        </p:nvSpPr>
        <p:spPr bwMode="auto">
          <a:xfrm>
            <a:off x="152400" y="1513106"/>
            <a:ext cx="8763000" cy="4770537"/>
          </a:xfrm>
          <a:prstGeom prst="rect">
            <a:avLst/>
          </a:prstGeom>
          <a:noFill/>
          <a:ln w="9525">
            <a:noFill/>
            <a:miter lim="800000"/>
            <a:headEnd/>
            <a:tailEnd/>
          </a:ln>
        </p:spPr>
        <p:txBody>
          <a:bodyPr wrap="square">
            <a:spAutoFit/>
          </a:bodyPr>
          <a:lstStyle/>
          <a:p>
            <a:pPr marL="457200" indent="-457200">
              <a:buFont typeface="Arial"/>
              <a:buChar char="•"/>
              <a:defRPr/>
            </a:pPr>
            <a:r>
              <a:rPr lang="en-US" sz="3200" dirty="0" smtClean="0">
                <a:latin typeface="Comic Sans MS"/>
                <a:cs typeface="Comic Sans MS"/>
              </a:rPr>
              <a:t>Give yourself time to prepare</a:t>
            </a:r>
          </a:p>
          <a:p>
            <a:pPr marL="457200" indent="-457200">
              <a:buFont typeface="Arial"/>
              <a:buChar char="•"/>
              <a:defRPr/>
            </a:pPr>
            <a:endParaRPr lang="en-US" sz="800" dirty="0" smtClean="0">
              <a:latin typeface="Comic Sans MS"/>
              <a:cs typeface="Comic Sans MS"/>
            </a:endParaRPr>
          </a:p>
          <a:p>
            <a:pPr marL="457200" indent="-457200">
              <a:buFont typeface="Arial"/>
              <a:buChar char="•"/>
              <a:defRPr/>
            </a:pPr>
            <a:r>
              <a:rPr lang="en-US" sz="3200" dirty="0" smtClean="0">
                <a:latin typeface="Comic Sans MS"/>
                <a:cs typeface="Comic Sans MS"/>
              </a:rPr>
              <a:t>Know </a:t>
            </a:r>
            <a:r>
              <a:rPr lang="en-US" sz="3200" dirty="0">
                <a:latin typeface="Comic Sans MS"/>
                <a:cs typeface="Comic Sans MS"/>
              </a:rPr>
              <a:t>the practical stuff (dimensions, etc.</a:t>
            </a:r>
            <a:r>
              <a:rPr lang="en-US" sz="3200" dirty="0" smtClean="0">
                <a:latin typeface="Comic Sans MS"/>
                <a:cs typeface="Comic Sans MS"/>
              </a:rPr>
              <a:t>)</a:t>
            </a:r>
          </a:p>
          <a:p>
            <a:pPr marL="457200" indent="-457200">
              <a:buFont typeface="Arial"/>
              <a:buChar char="•"/>
              <a:defRPr/>
            </a:pPr>
            <a:endParaRPr lang="en-US" sz="800" dirty="0">
              <a:latin typeface="Comic Sans MS"/>
              <a:cs typeface="Comic Sans MS"/>
            </a:endParaRPr>
          </a:p>
          <a:p>
            <a:pPr marL="457200" indent="-457200">
              <a:buFont typeface="Arial"/>
              <a:buChar char="•"/>
              <a:defRPr/>
            </a:pPr>
            <a:r>
              <a:rPr lang="en-US" sz="3200" dirty="0" smtClean="0">
                <a:latin typeface="Comic Sans MS"/>
                <a:cs typeface="Comic Sans MS"/>
              </a:rPr>
              <a:t>Design a clean</a:t>
            </a:r>
            <a:r>
              <a:rPr lang="en-US" sz="3200" dirty="0">
                <a:latin typeface="Comic Sans MS"/>
                <a:cs typeface="Comic Sans MS"/>
              </a:rPr>
              <a:t>, easy-to-follow </a:t>
            </a:r>
            <a:r>
              <a:rPr lang="en-US" sz="3200" dirty="0" smtClean="0">
                <a:latin typeface="Comic Sans MS"/>
                <a:cs typeface="Comic Sans MS"/>
              </a:rPr>
              <a:t>appearance</a:t>
            </a:r>
          </a:p>
          <a:p>
            <a:pPr marL="457200" indent="-457200">
              <a:buFont typeface="Arial"/>
              <a:buChar char="•"/>
              <a:defRPr/>
            </a:pPr>
            <a:endParaRPr lang="en-US" sz="800" dirty="0">
              <a:latin typeface="Comic Sans MS"/>
              <a:cs typeface="Comic Sans MS"/>
            </a:endParaRPr>
          </a:p>
          <a:p>
            <a:pPr marL="457200" indent="-457200">
              <a:buFont typeface="Arial"/>
              <a:buChar char="•"/>
              <a:defRPr/>
            </a:pPr>
            <a:r>
              <a:rPr lang="en-US" sz="3200" dirty="0">
                <a:latin typeface="Comic Sans MS"/>
                <a:cs typeface="Comic Sans MS"/>
              </a:rPr>
              <a:t>Easy to </a:t>
            </a:r>
            <a:r>
              <a:rPr lang="en-US" sz="3200" dirty="0" smtClean="0">
                <a:latin typeface="Comic Sans MS"/>
                <a:cs typeface="Comic Sans MS"/>
              </a:rPr>
              <a:t>read (from 10 feet away) and keep wording to a minimum</a:t>
            </a:r>
          </a:p>
          <a:p>
            <a:pPr marL="457200" indent="-457200">
              <a:buFont typeface="Arial"/>
              <a:buChar char="•"/>
              <a:defRPr/>
            </a:pPr>
            <a:endParaRPr lang="en-US" sz="800" dirty="0">
              <a:latin typeface="Comic Sans MS"/>
              <a:cs typeface="Comic Sans MS"/>
            </a:endParaRPr>
          </a:p>
          <a:p>
            <a:pPr marL="457200" indent="-457200">
              <a:buFont typeface="Arial"/>
              <a:buChar char="•"/>
              <a:defRPr/>
            </a:pPr>
            <a:r>
              <a:rPr lang="en-US" sz="3200" dirty="0">
                <a:latin typeface="Comic Sans MS"/>
                <a:cs typeface="Comic Sans MS"/>
              </a:rPr>
              <a:t>Summary (w/ figure?</a:t>
            </a:r>
            <a:r>
              <a:rPr lang="en-US" sz="3200" dirty="0" smtClean="0">
                <a:latin typeface="Comic Sans MS"/>
                <a:cs typeface="Comic Sans MS"/>
              </a:rPr>
              <a:t>)</a:t>
            </a:r>
          </a:p>
          <a:p>
            <a:pPr marL="457200" indent="-457200">
              <a:buFont typeface="Arial"/>
              <a:buChar char="•"/>
              <a:defRPr/>
            </a:pPr>
            <a:endParaRPr lang="en-US" sz="800" dirty="0">
              <a:latin typeface="Comic Sans MS"/>
              <a:cs typeface="Comic Sans MS"/>
            </a:endParaRPr>
          </a:p>
          <a:p>
            <a:pPr marL="457200" indent="-457200">
              <a:buFont typeface="Arial"/>
              <a:buChar char="•"/>
              <a:defRPr/>
            </a:pPr>
            <a:r>
              <a:rPr lang="en-US" sz="3200" dirty="0">
                <a:latin typeface="Comic Sans MS"/>
                <a:cs typeface="Comic Sans MS"/>
              </a:rPr>
              <a:t>References</a:t>
            </a:r>
            <a:r>
              <a:rPr lang="en-US" sz="3200" dirty="0" smtClean="0">
                <a:latin typeface="Comic Sans MS"/>
                <a:cs typeface="Comic Sans MS"/>
              </a:rPr>
              <a:t>?</a:t>
            </a:r>
          </a:p>
          <a:p>
            <a:pPr marL="457200" indent="-457200">
              <a:buFont typeface="Arial"/>
              <a:buChar char="•"/>
              <a:defRPr/>
            </a:pPr>
            <a:endParaRPr lang="en-US" sz="800" dirty="0">
              <a:latin typeface="Comic Sans MS"/>
              <a:cs typeface="Comic Sans MS"/>
            </a:endParaRPr>
          </a:p>
          <a:p>
            <a:pPr marL="457200" indent="-457200">
              <a:buFont typeface="Arial"/>
              <a:buChar char="•"/>
              <a:defRPr/>
            </a:pPr>
            <a:r>
              <a:rPr lang="en-US" sz="3200" dirty="0">
                <a:latin typeface="Comic Sans MS"/>
                <a:cs typeface="Comic Sans MS"/>
              </a:rPr>
              <a:t>Practice, practice</a:t>
            </a:r>
            <a:r>
              <a:rPr lang="en-US" sz="3200" dirty="0" smtClean="0">
                <a:latin typeface="Comic Sans MS"/>
                <a:cs typeface="Comic Sans MS"/>
              </a:rPr>
              <a:t>! (3 min target)</a:t>
            </a:r>
            <a:endParaRPr lang="en-US" sz="3200" dirty="0">
              <a:latin typeface="Comic Sans MS"/>
              <a:cs typeface="Comic Sans MS"/>
            </a:endParaRPr>
          </a:p>
        </p:txBody>
      </p:sp>
    </p:spTree>
    <p:extLst>
      <p:ext uri="{BB962C8B-B14F-4D97-AF65-F5344CB8AC3E}">
        <p14:creationId xmlns:p14="http://schemas.microsoft.com/office/powerpoint/2010/main" val="388012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endParaRPr lang="en-US" smtClean="0"/>
          </a:p>
          <a:p>
            <a:fld id="{107B4878-1A94-4223-958F-CD664078E51E}" type="slidenum">
              <a:rPr lang="en-US" smtClean="0"/>
              <a:pPr/>
              <a:t>27</a:t>
            </a:fld>
            <a:endParaRPr lang="en-US" smtClean="0"/>
          </a:p>
        </p:txBody>
      </p:sp>
      <p:pic>
        <p:nvPicPr>
          <p:cNvPr id="8195" name="Picture 4"/>
          <p:cNvPicPr>
            <a:picLocks noChangeAspect="1" noChangeArrowheads="1"/>
          </p:cNvPicPr>
          <p:nvPr/>
        </p:nvPicPr>
        <p:blipFill>
          <a:blip r:embed="rId3" cstate="print"/>
          <a:srcRect/>
          <a:stretch>
            <a:fillRect/>
          </a:stretch>
        </p:blipFill>
        <p:spPr bwMode="auto">
          <a:xfrm>
            <a:off x="685800" y="152400"/>
            <a:ext cx="7848600" cy="6551613"/>
          </a:xfrm>
          <a:prstGeom prst="rect">
            <a:avLst/>
          </a:prstGeom>
          <a:noFill/>
          <a:ln w="9525">
            <a:noFill/>
            <a:miter lim="800000"/>
            <a:headEnd/>
            <a:tailEnd/>
          </a:ln>
        </p:spPr>
      </p:pic>
    </p:spTree>
    <p:extLst>
      <p:ext uri="{BB962C8B-B14F-4D97-AF65-F5344CB8AC3E}">
        <p14:creationId xmlns:p14="http://schemas.microsoft.com/office/powerpoint/2010/main" val="388601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0" y="76200"/>
            <a:ext cx="7772400" cy="762000"/>
          </a:xfrm>
          <a:prstGeom prst="rect">
            <a:avLst/>
          </a:prstGeom>
          <a:noFill/>
          <a:ln w="9525">
            <a:noFill/>
            <a:miter lim="800000"/>
            <a:headEnd/>
            <a:tailEnd/>
          </a:ln>
          <a:effectLst/>
        </p:spPr>
        <p:txBody>
          <a:bodyPr anchor="ctr"/>
          <a:lstStyle/>
          <a:p>
            <a:pPr>
              <a:spcBef>
                <a:spcPct val="0"/>
              </a:spcBef>
              <a:buFontTx/>
              <a:buNone/>
              <a:defRPr/>
            </a:pPr>
            <a:r>
              <a:rPr lang="en-US" sz="3600" dirty="0" smtClean="0">
                <a:solidFill>
                  <a:srgbClr val="FFFF00"/>
                </a:solidFill>
                <a:latin typeface="Comic Sans MS"/>
                <a:cs typeface="Comic Sans MS"/>
              </a:rPr>
              <a:t>What makes a good poster?</a:t>
            </a:r>
            <a:endParaRPr lang="en-US" sz="3600" dirty="0">
              <a:solidFill>
                <a:srgbClr val="FFFF00"/>
              </a:solidFill>
              <a:latin typeface="Comic Sans MS"/>
              <a:cs typeface="Comic Sans MS"/>
            </a:endParaRPr>
          </a:p>
        </p:txBody>
      </p:sp>
      <p:sp>
        <p:nvSpPr>
          <p:cNvPr id="10245" name="Text Box 4"/>
          <p:cNvSpPr txBox="1">
            <a:spLocks noChangeArrowheads="1"/>
          </p:cNvSpPr>
          <p:nvPr/>
        </p:nvSpPr>
        <p:spPr bwMode="auto">
          <a:xfrm>
            <a:off x="152400" y="856358"/>
            <a:ext cx="8839200" cy="5755422"/>
          </a:xfrm>
          <a:prstGeom prst="rect">
            <a:avLst/>
          </a:prstGeom>
          <a:noFill/>
          <a:ln w="9525">
            <a:noFill/>
            <a:miter lim="800000"/>
            <a:headEnd/>
            <a:tailEnd/>
          </a:ln>
        </p:spPr>
        <p:txBody>
          <a:bodyPr wrap="square">
            <a:spAutoFit/>
          </a:bodyPr>
          <a:lstStyle/>
          <a:p>
            <a:pPr marL="571500" indent="-571500">
              <a:buFont typeface="Arial"/>
              <a:buChar char="•"/>
            </a:pPr>
            <a:r>
              <a:rPr lang="en-US" sz="3200" dirty="0" smtClean="0">
                <a:latin typeface="Comic Sans MS"/>
                <a:cs typeface="Comic Sans MS"/>
              </a:rPr>
              <a:t>Important info should be readable from 10 feet away (GRAPH AXES!!!)</a:t>
            </a:r>
          </a:p>
          <a:p>
            <a:pPr marL="571500" indent="-571500">
              <a:buFont typeface="Arial"/>
              <a:buChar char="•"/>
            </a:pPr>
            <a:endParaRPr lang="en-US" sz="800" dirty="0">
              <a:latin typeface="Comic Sans MS"/>
              <a:cs typeface="Comic Sans MS"/>
            </a:endParaRPr>
          </a:p>
          <a:p>
            <a:pPr marL="571500" indent="-571500">
              <a:buFont typeface="Arial"/>
              <a:buChar char="•"/>
            </a:pPr>
            <a:r>
              <a:rPr lang="en-US" sz="3200" dirty="0" smtClean="0">
                <a:latin typeface="Comic Sans MS"/>
                <a:cs typeface="Comic Sans MS"/>
              </a:rPr>
              <a:t>Title is short and draws interest</a:t>
            </a:r>
          </a:p>
          <a:p>
            <a:pPr marL="571500" indent="-571500">
              <a:buFont typeface="Arial"/>
              <a:buChar char="•"/>
            </a:pPr>
            <a:endParaRPr lang="en-US" sz="800" dirty="0" smtClean="0">
              <a:latin typeface="Comic Sans MS"/>
              <a:cs typeface="Comic Sans MS"/>
            </a:endParaRPr>
          </a:p>
          <a:p>
            <a:pPr marL="571500" indent="-571500">
              <a:buFont typeface="Arial"/>
              <a:buChar char="•"/>
            </a:pPr>
            <a:r>
              <a:rPr lang="en-US" sz="3200" dirty="0" smtClean="0">
                <a:latin typeface="Comic Sans MS"/>
                <a:cs typeface="Comic Sans MS"/>
              </a:rPr>
              <a:t>Word count (300-800 words)</a:t>
            </a:r>
          </a:p>
          <a:p>
            <a:pPr marL="571500" indent="-571500">
              <a:buFont typeface="Arial"/>
              <a:buChar char="•"/>
            </a:pPr>
            <a:endParaRPr lang="en-US" sz="800" dirty="0" smtClean="0">
              <a:latin typeface="Comic Sans MS"/>
              <a:cs typeface="Comic Sans MS"/>
            </a:endParaRPr>
          </a:p>
          <a:p>
            <a:pPr marL="571500" indent="-571500">
              <a:buFont typeface="Arial"/>
              <a:buChar char="•"/>
            </a:pPr>
            <a:r>
              <a:rPr lang="en-US" sz="3200" dirty="0" smtClean="0">
                <a:latin typeface="Comic Sans MS"/>
                <a:cs typeface="Comic Sans MS"/>
              </a:rPr>
              <a:t>Text is clear and concise</a:t>
            </a:r>
          </a:p>
          <a:p>
            <a:pPr marL="571500" indent="-571500">
              <a:buFont typeface="Arial"/>
              <a:buChar char="•"/>
            </a:pPr>
            <a:endParaRPr lang="en-US" sz="800" dirty="0" smtClean="0">
              <a:latin typeface="Comic Sans MS"/>
              <a:cs typeface="Comic Sans MS"/>
            </a:endParaRPr>
          </a:p>
          <a:p>
            <a:pPr marL="571500" indent="-571500">
              <a:buFont typeface="Arial"/>
              <a:buChar char="•"/>
            </a:pPr>
            <a:r>
              <a:rPr lang="en-US" sz="3200" dirty="0" smtClean="0">
                <a:latin typeface="Comic Sans MS"/>
                <a:cs typeface="Comic Sans MS"/>
              </a:rPr>
              <a:t>Bullets, numbering and headings make it easy to read and to follow</a:t>
            </a:r>
          </a:p>
          <a:p>
            <a:pPr marL="571500" indent="-571500">
              <a:buFont typeface="Arial"/>
              <a:buChar char="•"/>
            </a:pPr>
            <a:endParaRPr lang="en-US" sz="800" dirty="0" smtClean="0">
              <a:latin typeface="Comic Sans MS"/>
              <a:cs typeface="Comic Sans MS"/>
            </a:endParaRPr>
          </a:p>
          <a:p>
            <a:pPr marL="571500" indent="-571500">
              <a:buFont typeface="Arial"/>
              <a:buChar char="•"/>
            </a:pPr>
            <a:r>
              <a:rPr lang="en-US" sz="3200" dirty="0" smtClean="0">
                <a:latin typeface="Comic Sans MS"/>
                <a:cs typeface="Comic Sans MS"/>
              </a:rPr>
              <a:t>Consistent and clean layout</a:t>
            </a:r>
          </a:p>
          <a:p>
            <a:pPr marL="571500" indent="-571500">
              <a:buFont typeface="Arial"/>
              <a:buChar char="•"/>
            </a:pPr>
            <a:endParaRPr lang="en-US" sz="800" dirty="0" smtClean="0">
              <a:latin typeface="Comic Sans MS"/>
              <a:cs typeface="Comic Sans MS"/>
            </a:endParaRPr>
          </a:p>
          <a:p>
            <a:pPr marL="571500" indent="-571500">
              <a:buFont typeface="Arial"/>
              <a:buChar char="•"/>
            </a:pPr>
            <a:r>
              <a:rPr lang="en-US" sz="3200" dirty="0" smtClean="0">
                <a:latin typeface="Comic Sans MS"/>
                <a:cs typeface="Comic Sans MS"/>
              </a:rPr>
              <a:t>Includes: Title, affiliation, names, and acknowledgements</a:t>
            </a:r>
            <a:endParaRPr lang="en-US" sz="3200" dirty="0">
              <a:latin typeface="Comic Sans MS"/>
              <a:cs typeface="Comic Sans MS"/>
            </a:endParaRPr>
          </a:p>
        </p:txBody>
      </p:sp>
    </p:spTree>
    <p:extLst>
      <p:ext uri="{BB962C8B-B14F-4D97-AF65-F5344CB8AC3E}">
        <p14:creationId xmlns:p14="http://schemas.microsoft.com/office/powerpoint/2010/main" val="1458619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152400" y="76200"/>
            <a:ext cx="7772400" cy="762000"/>
          </a:xfrm>
          <a:prstGeom prst="rect">
            <a:avLst/>
          </a:prstGeom>
          <a:noFill/>
          <a:ln w="9525">
            <a:noFill/>
            <a:miter lim="800000"/>
            <a:headEnd/>
            <a:tailEnd/>
          </a:ln>
          <a:effectLst/>
        </p:spPr>
        <p:txBody>
          <a:bodyPr anchor="ctr"/>
          <a:lstStyle/>
          <a:p>
            <a:pPr>
              <a:spcBef>
                <a:spcPct val="0"/>
              </a:spcBef>
              <a:buFontTx/>
              <a:buNone/>
              <a:defRPr/>
            </a:pPr>
            <a:r>
              <a:rPr lang="en-US" sz="3600" dirty="0">
                <a:solidFill>
                  <a:srgbClr val="FFFF00"/>
                </a:solidFill>
                <a:latin typeface="Comic Sans MS"/>
                <a:cs typeface="Comic Sans MS"/>
              </a:rPr>
              <a:t>3 most common mistakes</a:t>
            </a:r>
          </a:p>
        </p:txBody>
      </p:sp>
      <p:sp>
        <p:nvSpPr>
          <p:cNvPr id="10245" name="Text Box 4"/>
          <p:cNvSpPr txBox="1">
            <a:spLocks noChangeArrowheads="1"/>
          </p:cNvSpPr>
          <p:nvPr/>
        </p:nvSpPr>
        <p:spPr bwMode="auto">
          <a:xfrm>
            <a:off x="152400" y="1219200"/>
            <a:ext cx="8610600" cy="2862322"/>
          </a:xfrm>
          <a:prstGeom prst="rect">
            <a:avLst/>
          </a:prstGeom>
          <a:noFill/>
          <a:ln w="9525">
            <a:noFill/>
            <a:miter lim="800000"/>
            <a:headEnd/>
            <a:tailEnd/>
          </a:ln>
        </p:spPr>
        <p:txBody>
          <a:bodyPr wrap="square">
            <a:spAutoFit/>
          </a:bodyPr>
          <a:lstStyle/>
          <a:p>
            <a:pPr>
              <a:buClr>
                <a:schemeClr val="accent2"/>
              </a:buClr>
              <a:buFont typeface="Wingdings" pitchFamily="2" charset="2"/>
              <a:buChar char="Ø"/>
            </a:pPr>
            <a:endParaRPr lang="en-US" sz="3600" dirty="0">
              <a:latin typeface="Comic Sans MS"/>
              <a:cs typeface="Comic Sans MS"/>
            </a:endParaRPr>
          </a:p>
          <a:p>
            <a:pPr>
              <a:buClr>
                <a:schemeClr val="accent2"/>
              </a:buClr>
              <a:buFont typeface="Wingdings" pitchFamily="2" charset="2"/>
              <a:buNone/>
            </a:pPr>
            <a:r>
              <a:rPr lang="en-US" sz="3600" dirty="0">
                <a:latin typeface="Comic Sans MS"/>
                <a:cs typeface="Comic Sans MS"/>
              </a:rPr>
              <a:t>	1. Too much text</a:t>
            </a:r>
          </a:p>
          <a:p>
            <a:pPr>
              <a:buClr>
                <a:schemeClr val="accent2"/>
              </a:buClr>
              <a:buFont typeface="Wingdings" pitchFamily="2" charset="2"/>
              <a:buNone/>
            </a:pPr>
            <a:r>
              <a:rPr lang="en-US" sz="3600" dirty="0">
                <a:latin typeface="Comic Sans MS"/>
                <a:cs typeface="Comic Sans MS"/>
              </a:rPr>
              <a:t>	2. </a:t>
            </a:r>
            <a:r>
              <a:rPr lang="en-US" sz="3600" dirty="0" smtClean="0">
                <a:latin typeface="Comic Sans MS"/>
                <a:cs typeface="Comic Sans MS"/>
              </a:rPr>
              <a:t>Font size too small (*graph axes*)</a:t>
            </a:r>
            <a:endParaRPr lang="en-US" sz="3600" dirty="0">
              <a:latin typeface="Comic Sans MS"/>
              <a:cs typeface="Comic Sans MS"/>
            </a:endParaRPr>
          </a:p>
          <a:p>
            <a:pPr>
              <a:buClr>
                <a:schemeClr val="accent2"/>
              </a:buClr>
              <a:buFont typeface="Wingdings" pitchFamily="2" charset="2"/>
              <a:buNone/>
            </a:pPr>
            <a:r>
              <a:rPr lang="en-US" sz="3600" dirty="0">
                <a:latin typeface="Comic Sans MS"/>
                <a:cs typeface="Comic Sans MS"/>
              </a:rPr>
              <a:t>	3. Not planning for space</a:t>
            </a:r>
          </a:p>
          <a:p>
            <a:pPr>
              <a:buClr>
                <a:schemeClr val="accent2"/>
              </a:buClr>
              <a:buFont typeface="Wingdings" pitchFamily="2" charset="2"/>
              <a:buChar char="Ø"/>
            </a:pPr>
            <a:endParaRPr lang="en-US" sz="3600" dirty="0">
              <a:latin typeface="Comic Sans MS"/>
              <a:cs typeface="Comic Sans MS"/>
            </a:endParaRPr>
          </a:p>
        </p:txBody>
      </p:sp>
      <p:grpSp>
        <p:nvGrpSpPr>
          <p:cNvPr id="2" name="Group 7"/>
          <p:cNvGrpSpPr>
            <a:grpSpLocks/>
          </p:cNvGrpSpPr>
          <p:nvPr/>
        </p:nvGrpSpPr>
        <p:grpSpPr bwMode="auto">
          <a:xfrm>
            <a:off x="914400" y="4267200"/>
            <a:ext cx="6464301" cy="1981200"/>
            <a:chOff x="576" y="2688"/>
            <a:chExt cx="4072" cy="1248"/>
          </a:xfrm>
        </p:grpSpPr>
        <p:pic>
          <p:nvPicPr>
            <p:cNvPr id="10247" name="Picture 5" descr="reminder"/>
            <p:cNvPicPr>
              <a:picLocks noChangeAspect="1" noChangeArrowheads="1"/>
            </p:cNvPicPr>
            <p:nvPr/>
          </p:nvPicPr>
          <p:blipFill>
            <a:blip r:embed="rId3" cstate="print"/>
            <a:srcRect/>
            <a:stretch>
              <a:fillRect/>
            </a:stretch>
          </p:blipFill>
          <p:spPr bwMode="auto">
            <a:xfrm>
              <a:off x="576" y="2688"/>
              <a:ext cx="675" cy="1248"/>
            </a:xfrm>
            <a:prstGeom prst="rect">
              <a:avLst/>
            </a:prstGeom>
            <a:noFill/>
            <a:ln w="9525">
              <a:noFill/>
              <a:miter lim="800000"/>
              <a:headEnd/>
              <a:tailEnd/>
            </a:ln>
          </p:spPr>
        </p:pic>
        <p:sp>
          <p:nvSpPr>
            <p:cNvPr id="10248" name="Text Box 6"/>
            <p:cNvSpPr txBox="1">
              <a:spLocks noChangeArrowheads="1"/>
            </p:cNvSpPr>
            <p:nvPr/>
          </p:nvSpPr>
          <p:spPr bwMode="auto">
            <a:xfrm>
              <a:off x="1478" y="3180"/>
              <a:ext cx="3170" cy="407"/>
            </a:xfrm>
            <a:prstGeom prst="rect">
              <a:avLst/>
            </a:prstGeom>
            <a:noFill/>
            <a:ln w="9525">
              <a:noFill/>
              <a:miter lim="800000"/>
              <a:headEnd/>
              <a:tailEnd/>
            </a:ln>
          </p:spPr>
          <p:txBody>
            <a:bodyPr wrap="none">
              <a:spAutoFit/>
            </a:bodyPr>
            <a:lstStyle/>
            <a:p>
              <a:pPr>
                <a:buFontTx/>
                <a:buNone/>
              </a:pPr>
              <a:r>
                <a:rPr lang="en-US" sz="3600" b="1" i="1" dirty="0">
                  <a:latin typeface="Lucida Sans Unicode" pitchFamily="34" charset="0"/>
                </a:rPr>
                <a:t>The poster is a </a:t>
              </a:r>
              <a:r>
                <a:rPr lang="en-US" sz="3600" b="1" i="1" u="sng" dirty="0">
                  <a:latin typeface="Lucida Sans Unicode" pitchFamily="34" charset="0"/>
                </a:rPr>
                <a:t>prop</a:t>
              </a:r>
              <a:r>
                <a:rPr lang="en-US" sz="3600" b="1" i="1" dirty="0">
                  <a:latin typeface="Lucida Sans Unicode" pitchFamily="34" charset="0"/>
                </a:rPr>
                <a:t>!</a:t>
              </a:r>
              <a:endParaRPr lang="en-US" sz="3600" b="1" i="1" u="sng" dirty="0">
                <a:latin typeface="Lucida Sans Unicode" pitchFamily="34" charset="0"/>
              </a:endParaRPr>
            </a:p>
          </p:txBody>
        </p:sp>
      </p:grpSp>
    </p:spTree>
    <p:extLst>
      <p:ext uri="{BB962C8B-B14F-4D97-AF65-F5344CB8AC3E}">
        <p14:creationId xmlns:p14="http://schemas.microsoft.com/office/powerpoint/2010/main" val="384829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4611358" cy="523220"/>
          </a:xfrm>
          <a:prstGeom prst="rect">
            <a:avLst/>
          </a:prstGeom>
        </p:spPr>
        <p:txBody>
          <a:bodyPr wrap="none">
            <a:spAutoFit/>
          </a:bodyPr>
          <a:lstStyle/>
          <a:p>
            <a:pPr lvl="0" eaLnBrk="0" fontAlgn="base" hangingPunct="0">
              <a:spcBef>
                <a:spcPct val="0"/>
              </a:spcBef>
              <a:spcAft>
                <a:spcPct val="0"/>
              </a:spcAft>
              <a:tabLst>
                <a:tab pos="685800" algn="l"/>
              </a:tabLst>
            </a:pPr>
            <a:r>
              <a:rPr lang="en-US" sz="2800" b="1" dirty="0" smtClean="0">
                <a:solidFill>
                  <a:srgbClr val="FFFF00"/>
                </a:solidFill>
                <a:latin typeface="Comic Sans MS" pitchFamily="66" charset="0"/>
                <a:ea typeface="Times New Roman" pitchFamily="18" charset="0"/>
              </a:rPr>
              <a:t>Different Types of Talks</a:t>
            </a:r>
          </a:p>
        </p:txBody>
      </p:sp>
      <p:sp>
        <p:nvSpPr>
          <p:cNvPr id="3" name="Rectangle 2"/>
          <p:cNvSpPr/>
          <p:nvPr/>
        </p:nvSpPr>
        <p:spPr>
          <a:xfrm>
            <a:off x="2590800" y="1828800"/>
            <a:ext cx="3962400" cy="3416320"/>
          </a:xfrm>
          <a:prstGeom prst="rect">
            <a:avLst/>
          </a:prstGeom>
        </p:spPr>
        <p:txBody>
          <a:bodyPr wrap="square">
            <a:spAutoFit/>
          </a:bodyPr>
          <a:lstStyle/>
          <a:p>
            <a:pPr algn="ctr">
              <a:lnSpc>
                <a:spcPct val="150000"/>
              </a:lnSpc>
            </a:pPr>
            <a:r>
              <a:rPr lang="en-US" sz="2400" dirty="0" smtClean="0">
                <a:solidFill>
                  <a:prstClr val="white"/>
                </a:solidFill>
                <a:latin typeface="Comic Sans MS" pitchFamily="66" charset="0"/>
                <a:ea typeface="Times New Roman" pitchFamily="18" charset="0"/>
              </a:rPr>
              <a:t>The Hour Seminar</a:t>
            </a:r>
          </a:p>
          <a:p>
            <a:pPr algn="ctr">
              <a:lnSpc>
                <a:spcPct val="150000"/>
              </a:lnSpc>
            </a:pPr>
            <a:r>
              <a:rPr lang="en-US" sz="2400" dirty="0" smtClean="0">
                <a:solidFill>
                  <a:prstClr val="white"/>
                </a:solidFill>
                <a:latin typeface="Comic Sans MS" pitchFamily="66" charset="0"/>
              </a:rPr>
              <a:t>The Elevator Talk</a:t>
            </a:r>
          </a:p>
          <a:p>
            <a:pPr algn="ctr">
              <a:lnSpc>
                <a:spcPct val="150000"/>
              </a:lnSpc>
            </a:pPr>
            <a:r>
              <a:rPr lang="en-US" sz="2400" dirty="0" smtClean="0">
                <a:solidFill>
                  <a:prstClr val="white"/>
                </a:solidFill>
                <a:latin typeface="Comic Sans MS" pitchFamily="66" charset="0"/>
              </a:rPr>
              <a:t>The Mini-Symposium Talk</a:t>
            </a:r>
          </a:p>
          <a:p>
            <a:pPr algn="ctr">
              <a:lnSpc>
                <a:spcPct val="150000"/>
              </a:lnSpc>
            </a:pPr>
            <a:r>
              <a:rPr lang="en-US" sz="2400" dirty="0" smtClean="0">
                <a:solidFill>
                  <a:prstClr val="white"/>
                </a:solidFill>
                <a:latin typeface="Comic Sans MS" pitchFamily="66" charset="0"/>
              </a:rPr>
              <a:t>The Poster Talk</a:t>
            </a:r>
          </a:p>
          <a:p>
            <a:pPr algn="ctr">
              <a:lnSpc>
                <a:spcPct val="150000"/>
              </a:lnSpc>
            </a:pPr>
            <a:r>
              <a:rPr lang="en-US" sz="2400" dirty="0" smtClean="0">
                <a:solidFill>
                  <a:prstClr val="white"/>
                </a:solidFill>
                <a:latin typeface="Comic Sans MS" pitchFamily="66" charset="0"/>
              </a:rPr>
              <a:t>Cocktail Hour</a:t>
            </a:r>
          </a:p>
          <a:p>
            <a:pPr algn="ctr">
              <a:lnSpc>
                <a:spcPct val="150000"/>
              </a:lnSpc>
            </a:pPr>
            <a:r>
              <a:rPr lang="en-US" sz="2400" dirty="0" smtClean="0">
                <a:solidFill>
                  <a:prstClr val="white"/>
                </a:solidFill>
                <a:latin typeface="Comic Sans MS" pitchFamily="66" charset="0"/>
              </a:rPr>
              <a:t>The Didactic Lecture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8"/>
          <p:cNvSpPr txBox="1">
            <a:spLocks noChangeArrowheads="1"/>
          </p:cNvSpPr>
          <p:nvPr/>
        </p:nvSpPr>
        <p:spPr bwMode="auto">
          <a:xfrm>
            <a:off x="152400" y="5494337"/>
            <a:ext cx="6573838" cy="830263"/>
          </a:xfrm>
          <a:prstGeom prst="rect">
            <a:avLst/>
          </a:prstGeom>
          <a:noFill/>
          <a:ln w="9525">
            <a:noFill/>
            <a:miter lim="800000"/>
            <a:headEnd/>
            <a:tailEnd/>
          </a:ln>
        </p:spPr>
        <p:txBody>
          <a:bodyPr wrap="none">
            <a:spAutoFit/>
          </a:bodyPr>
          <a:lstStyle/>
          <a:p>
            <a:pPr>
              <a:buFontTx/>
              <a:buNone/>
            </a:pPr>
            <a:r>
              <a:rPr lang="en-US" sz="2400" b="1" i="1" dirty="0" smtClean="0"/>
              <a:t>serif</a:t>
            </a:r>
            <a:r>
              <a:rPr lang="en-US" sz="2400" b="1" i="1" dirty="0"/>
              <a:t>:</a:t>
            </a:r>
            <a:r>
              <a:rPr lang="en-US" sz="2400" b="1" dirty="0"/>
              <a:t>  		Times New Roman, etc.</a:t>
            </a:r>
          </a:p>
          <a:p>
            <a:pPr>
              <a:buFontTx/>
              <a:buNone/>
            </a:pPr>
            <a:r>
              <a:rPr lang="en-US" sz="2400" b="1" i="1" dirty="0"/>
              <a:t>sans serif:</a:t>
            </a:r>
            <a:r>
              <a:rPr lang="en-US" sz="2400" b="1" dirty="0"/>
              <a:t> 	</a:t>
            </a:r>
            <a:r>
              <a:rPr lang="en-US" sz="2400" b="1" dirty="0">
                <a:latin typeface="Arial" charset="0"/>
              </a:rPr>
              <a:t>Arial</a:t>
            </a:r>
            <a:r>
              <a:rPr lang="en-US" sz="2400" b="1" dirty="0"/>
              <a:t>; </a:t>
            </a:r>
            <a:r>
              <a:rPr lang="en-US" sz="2400" b="1" dirty="0">
                <a:latin typeface="Lucida Sans Unicode" pitchFamily="34" charset="0"/>
              </a:rPr>
              <a:t>Lucida Sans Unicode</a:t>
            </a:r>
            <a:r>
              <a:rPr lang="en-US" sz="2400" b="1" dirty="0"/>
              <a:t>;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76250"/>
            <a:ext cx="87534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800600"/>
            <a:ext cx="1826141" cy="338554"/>
          </a:xfrm>
          <a:prstGeom prst="rect">
            <a:avLst/>
          </a:prstGeom>
          <a:solidFill>
            <a:schemeClr val="tx1"/>
          </a:solidFill>
        </p:spPr>
        <p:txBody>
          <a:bodyPr wrap="none" rtlCol="0">
            <a:spAutoFit/>
          </a:bodyPr>
          <a:lstStyle/>
          <a:p>
            <a:r>
              <a:rPr lang="en-US" sz="1600" dirty="0" smtClean="0">
                <a:solidFill>
                  <a:schemeClr val="bg1"/>
                </a:solidFill>
                <a:latin typeface="Times New Roman"/>
                <a:cs typeface="Times New Roman"/>
              </a:rPr>
              <a:t>Acknowledgements</a:t>
            </a:r>
            <a:endParaRPr lang="en-US" sz="1600" dirty="0">
              <a:solidFill>
                <a:schemeClr val="bg1"/>
              </a:solidFill>
              <a:latin typeface="Times New Roman"/>
              <a:cs typeface="Times New Roman"/>
            </a:endParaRPr>
          </a:p>
        </p:txBody>
      </p:sp>
    </p:spTree>
    <p:extLst>
      <p:ext uri="{BB962C8B-B14F-4D97-AF65-F5344CB8AC3E}">
        <p14:creationId xmlns:p14="http://schemas.microsoft.com/office/powerpoint/2010/main" val="3435481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ChangeArrowheads="1"/>
          </p:cNvSpPr>
          <p:nvPr/>
        </p:nvSpPr>
        <p:spPr bwMode="auto">
          <a:xfrm>
            <a:off x="76200" y="76200"/>
            <a:ext cx="7772400" cy="762000"/>
          </a:xfrm>
          <a:prstGeom prst="rect">
            <a:avLst/>
          </a:prstGeom>
          <a:noFill/>
          <a:ln w="9525">
            <a:noFill/>
            <a:miter lim="800000"/>
            <a:headEnd/>
            <a:tailEnd/>
          </a:ln>
          <a:effectLst/>
        </p:spPr>
        <p:txBody>
          <a:bodyPr anchor="ctr"/>
          <a:lstStyle/>
          <a:p>
            <a:pPr>
              <a:spcBef>
                <a:spcPct val="0"/>
              </a:spcBef>
              <a:buFontTx/>
              <a:buNone/>
              <a:defRPr/>
            </a:pPr>
            <a:r>
              <a:rPr lang="en-US" sz="3600" dirty="0">
                <a:solidFill>
                  <a:srgbClr val="FFFF00"/>
                </a:solidFill>
                <a:latin typeface="Comic Sans MS"/>
                <a:cs typeface="Comic Sans MS"/>
              </a:rPr>
              <a:t>The </a:t>
            </a:r>
            <a:r>
              <a:rPr lang="en-US" sz="3600" dirty="0" smtClean="0">
                <a:solidFill>
                  <a:srgbClr val="FFFF00"/>
                </a:solidFill>
                <a:latin typeface="Comic Sans MS"/>
                <a:cs typeface="Comic Sans MS"/>
              </a:rPr>
              <a:t>meeting</a:t>
            </a:r>
            <a:r>
              <a:rPr lang="en-US" sz="3600" dirty="0">
                <a:solidFill>
                  <a:srgbClr val="FFFF00"/>
                </a:solidFill>
                <a:latin typeface="Comic Sans MS"/>
                <a:cs typeface="Comic Sans MS"/>
              </a:rPr>
              <a:t>: </a:t>
            </a:r>
            <a:r>
              <a:rPr lang="en-US" sz="3600" dirty="0" smtClean="0">
                <a:solidFill>
                  <a:srgbClr val="FFFF00"/>
                </a:solidFill>
                <a:latin typeface="Comic Sans MS"/>
                <a:cs typeface="Comic Sans MS"/>
              </a:rPr>
              <a:t>getting ready</a:t>
            </a:r>
            <a:endParaRPr lang="en-US" sz="3600" dirty="0">
              <a:solidFill>
                <a:srgbClr val="FFFF00"/>
              </a:solidFill>
              <a:latin typeface="Comic Sans MS"/>
              <a:cs typeface="Comic Sans MS"/>
            </a:endParaRPr>
          </a:p>
        </p:txBody>
      </p:sp>
      <p:sp>
        <p:nvSpPr>
          <p:cNvPr id="12294" name="Text Box 4"/>
          <p:cNvSpPr txBox="1">
            <a:spLocks noChangeArrowheads="1"/>
          </p:cNvSpPr>
          <p:nvPr/>
        </p:nvSpPr>
        <p:spPr bwMode="auto">
          <a:xfrm>
            <a:off x="609600" y="1066800"/>
            <a:ext cx="7696200" cy="4924426"/>
          </a:xfrm>
          <a:prstGeom prst="rect">
            <a:avLst/>
          </a:prstGeom>
          <a:noFill/>
          <a:ln w="9525">
            <a:noFill/>
            <a:miter lim="800000"/>
            <a:headEnd/>
            <a:tailEnd/>
          </a:ln>
        </p:spPr>
        <p:txBody>
          <a:bodyPr>
            <a:spAutoFit/>
          </a:bodyPr>
          <a:lstStyle/>
          <a:p>
            <a:pPr marL="457200" indent="-457200">
              <a:buFont typeface="Arial"/>
              <a:buChar char="•"/>
            </a:pPr>
            <a:r>
              <a:rPr lang="en-US" sz="3200" dirty="0">
                <a:latin typeface="Comic Sans MS"/>
                <a:cs typeface="Comic Sans MS"/>
              </a:rPr>
              <a:t>Scope out site beforehand</a:t>
            </a:r>
          </a:p>
          <a:p>
            <a:pPr marL="457200" indent="-457200">
              <a:buFont typeface="Arial"/>
              <a:buChar char="•"/>
            </a:pPr>
            <a:r>
              <a:rPr lang="en-US" sz="3200" dirty="0">
                <a:latin typeface="Comic Sans MS"/>
                <a:cs typeface="Comic Sans MS"/>
              </a:rPr>
              <a:t>Get some sleep</a:t>
            </a:r>
          </a:p>
          <a:p>
            <a:pPr marL="457200" indent="-457200">
              <a:buFont typeface="Arial"/>
              <a:buChar char="•"/>
            </a:pPr>
            <a:r>
              <a:rPr lang="en-US" sz="3200" dirty="0" smtClean="0">
                <a:latin typeface="Comic Sans MS"/>
                <a:cs typeface="Comic Sans MS"/>
              </a:rPr>
              <a:t>Know the dress code</a:t>
            </a:r>
            <a:endParaRPr lang="en-US" sz="3200" dirty="0">
              <a:latin typeface="Comic Sans MS"/>
              <a:cs typeface="Comic Sans MS"/>
            </a:endParaRPr>
          </a:p>
          <a:p>
            <a:pPr marL="457200" indent="-457200">
              <a:buFont typeface="Arial"/>
              <a:buChar char="•"/>
            </a:pPr>
            <a:r>
              <a:rPr lang="en-US" sz="3200" dirty="0">
                <a:latin typeface="Comic Sans MS"/>
                <a:cs typeface="Comic Sans MS"/>
              </a:rPr>
              <a:t>Practical stuff to bring</a:t>
            </a:r>
            <a:r>
              <a:rPr lang="en-US" sz="3200" dirty="0" smtClean="0">
                <a:latin typeface="Comic Sans MS"/>
                <a:cs typeface="Comic Sans MS"/>
              </a:rPr>
              <a:t>:</a:t>
            </a:r>
          </a:p>
          <a:p>
            <a:pPr>
              <a:buClr>
                <a:srgbClr val="3366FF"/>
              </a:buClr>
              <a:buFont typeface="Wingdings" pitchFamily="2" charset="2"/>
              <a:buChar char="Ø"/>
            </a:pPr>
            <a:endParaRPr lang="en-US" dirty="0">
              <a:latin typeface="Comic Sans MS"/>
              <a:cs typeface="Comic Sans MS"/>
            </a:endParaRPr>
          </a:p>
          <a:p>
            <a:pPr>
              <a:buClr>
                <a:schemeClr val="accent2"/>
              </a:buClr>
              <a:buFont typeface="Wingdings" pitchFamily="2" charset="2"/>
              <a:buNone/>
            </a:pPr>
            <a:r>
              <a:rPr lang="en-US" sz="2800" dirty="0">
                <a:latin typeface="Comic Sans MS"/>
                <a:cs typeface="Comic Sans MS"/>
              </a:rPr>
              <a:t>	</a:t>
            </a:r>
            <a:r>
              <a:rPr lang="en-US" sz="2800" i="1" dirty="0">
                <a:latin typeface="Comic Sans MS"/>
                <a:cs typeface="Comic Sans MS"/>
              </a:rPr>
              <a:t>-extra copy on </a:t>
            </a:r>
            <a:r>
              <a:rPr lang="en-US" sz="2800" i="1" dirty="0" err="1" smtClean="0">
                <a:latin typeface="Comic Sans MS"/>
                <a:cs typeface="Comic Sans MS"/>
              </a:rPr>
              <a:t>flashdrive</a:t>
            </a:r>
            <a:endParaRPr lang="en-US" sz="2800" i="1" dirty="0">
              <a:latin typeface="Comic Sans MS"/>
              <a:cs typeface="Comic Sans MS"/>
            </a:endParaRPr>
          </a:p>
          <a:p>
            <a:pPr>
              <a:buClr>
                <a:schemeClr val="accent2"/>
              </a:buClr>
              <a:buFont typeface="Wingdings" pitchFamily="2" charset="2"/>
              <a:buNone/>
            </a:pPr>
            <a:r>
              <a:rPr lang="en-US" sz="2800" i="1" dirty="0">
                <a:latin typeface="Comic Sans MS"/>
                <a:cs typeface="Comic Sans MS"/>
              </a:rPr>
              <a:t>	</a:t>
            </a:r>
            <a:r>
              <a:rPr lang="en-US" sz="2800" i="1" dirty="0" smtClean="0">
                <a:latin typeface="Comic Sans MS"/>
                <a:cs typeface="Comic Sans MS"/>
              </a:rPr>
              <a:t>-’repair </a:t>
            </a:r>
            <a:r>
              <a:rPr lang="en-US" sz="2800" i="1" dirty="0">
                <a:latin typeface="Comic Sans MS"/>
                <a:cs typeface="Comic Sans MS"/>
              </a:rPr>
              <a:t>kit’: (tape; marker; </a:t>
            </a:r>
            <a:r>
              <a:rPr lang="en-US" sz="2800" i="1" dirty="0" smtClean="0">
                <a:latin typeface="Comic Sans MS"/>
                <a:cs typeface="Comic Sans MS"/>
              </a:rPr>
              <a:t>white-out; etc</a:t>
            </a:r>
            <a:r>
              <a:rPr lang="en-US" sz="2800" i="1" dirty="0">
                <a:latin typeface="Comic Sans MS"/>
                <a:cs typeface="Comic Sans MS"/>
              </a:rPr>
              <a:t>.)</a:t>
            </a:r>
          </a:p>
          <a:p>
            <a:pPr>
              <a:buClr>
                <a:schemeClr val="accent2"/>
              </a:buClr>
              <a:buFont typeface="Wingdings" pitchFamily="2" charset="2"/>
              <a:buNone/>
            </a:pPr>
            <a:r>
              <a:rPr lang="en-US" sz="2800" i="1" dirty="0">
                <a:latin typeface="Comic Sans MS"/>
                <a:cs typeface="Comic Sans MS"/>
              </a:rPr>
              <a:t>	-pen/notebook</a:t>
            </a:r>
          </a:p>
          <a:p>
            <a:pPr>
              <a:buClr>
                <a:schemeClr val="accent2"/>
              </a:buClr>
              <a:buFont typeface="Wingdings" pitchFamily="2" charset="2"/>
              <a:buNone/>
            </a:pPr>
            <a:r>
              <a:rPr lang="en-US" sz="2800" i="1" dirty="0">
                <a:latin typeface="Comic Sans MS"/>
                <a:cs typeface="Comic Sans MS"/>
              </a:rPr>
              <a:t>	</a:t>
            </a:r>
            <a:r>
              <a:rPr lang="en-US" sz="2800" i="1" dirty="0" smtClean="0">
                <a:latin typeface="Comic Sans MS"/>
                <a:cs typeface="Comic Sans MS"/>
              </a:rPr>
              <a:t>-reprints (?)</a:t>
            </a:r>
            <a:endParaRPr lang="en-US" sz="2800" i="1" dirty="0">
              <a:latin typeface="Comic Sans MS"/>
              <a:cs typeface="Comic Sans MS"/>
            </a:endParaRPr>
          </a:p>
          <a:p>
            <a:pPr>
              <a:buClr>
                <a:schemeClr val="accent2"/>
              </a:buClr>
              <a:buFont typeface="Wingdings" pitchFamily="2" charset="2"/>
              <a:buNone/>
            </a:pPr>
            <a:r>
              <a:rPr lang="en-US" sz="2800" i="1" dirty="0">
                <a:latin typeface="Comic Sans MS"/>
                <a:cs typeface="Comic Sans MS"/>
              </a:rPr>
              <a:t>	-water, cough drops</a:t>
            </a:r>
          </a:p>
          <a:p>
            <a:pPr>
              <a:buClr>
                <a:schemeClr val="accent2"/>
              </a:buClr>
              <a:buFont typeface="Wingdings" pitchFamily="2" charset="2"/>
              <a:buChar char="Ø"/>
            </a:pPr>
            <a:endParaRPr lang="en-US" sz="2800" dirty="0">
              <a:latin typeface="Comic Sans MS"/>
              <a:cs typeface="Comic Sans MS"/>
            </a:endParaRPr>
          </a:p>
        </p:txBody>
      </p:sp>
    </p:spTree>
    <p:extLst>
      <p:ext uri="{BB962C8B-B14F-4D97-AF65-F5344CB8AC3E}">
        <p14:creationId xmlns:p14="http://schemas.microsoft.com/office/powerpoint/2010/main" val="311910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ChangeArrowheads="1"/>
          </p:cNvSpPr>
          <p:nvPr/>
        </p:nvSpPr>
        <p:spPr bwMode="auto">
          <a:xfrm>
            <a:off x="152400" y="304800"/>
            <a:ext cx="7772400" cy="762000"/>
          </a:xfrm>
          <a:prstGeom prst="rect">
            <a:avLst/>
          </a:prstGeom>
          <a:noFill/>
          <a:ln w="9525">
            <a:noFill/>
            <a:miter lim="800000"/>
            <a:headEnd/>
            <a:tailEnd/>
          </a:ln>
          <a:effectLst/>
        </p:spPr>
        <p:txBody>
          <a:bodyPr anchor="ctr"/>
          <a:lstStyle/>
          <a:p>
            <a:pPr>
              <a:spcBef>
                <a:spcPct val="0"/>
              </a:spcBef>
              <a:buFontTx/>
              <a:buNone/>
              <a:defRPr/>
            </a:pPr>
            <a:r>
              <a:rPr lang="en-US" sz="3600" dirty="0">
                <a:solidFill>
                  <a:srgbClr val="FFFF00"/>
                </a:solidFill>
                <a:latin typeface="Comic Sans MS"/>
                <a:cs typeface="Comic Sans MS"/>
              </a:rPr>
              <a:t>The </a:t>
            </a:r>
            <a:r>
              <a:rPr lang="en-US" sz="3600" dirty="0" smtClean="0">
                <a:solidFill>
                  <a:srgbClr val="FFFF00"/>
                </a:solidFill>
                <a:latin typeface="Comic Sans MS"/>
                <a:cs typeface="Comic Sans MS"/>
              </a:rPr>
              <a:t>meeting</a:t>
            </a:r>
            <a:r>
              <a:rPr lang="en-US" sz="3600" dirty="0">
                <a:solidFill>
                  <a:srgbClr val="FFFF00"/>
                </a:solidFill>
                <a:latin typeface="Comic Sans MS"/>
                <a:cs typeface="Comic Sans MS"/>
              </a:rPr>
              <a:t>: </a:t>
            </a:r>
            <a:endParaRPr lang="en-US" sz="3600" dirty="0" smtClean="0">
              <a:solidFill>
                <a:srgbClr val="FFFF00"/>
              </a:solidFill>
              <a:latin typeface="Comic Sans MS"/>
              <a:cs typeface="Comic Sans MS"/>
            </a:endParaRPr>
          </a:p>
          <a:p>
            <a:pPr>
              <a:spcBef>
                <a:spcPct val="0"/>
              </a:spcBef>
              <a:buFontTx/>
              <a:buNone/>
              <a:defRPr/>
            </a:pPr>
            <a:r>
              <a:rPr lang="en-US" sz="3600" dirty="0" smtClean="0">
                <a:solidFill>
                  <a:srgbClr val="FFFF00"/>
                </a:solidFill>
                <a:latin typeface="Comic Sans MS"/>
                <a:cs typeface="Comic Sans MS"/>
              </a:rPr>
              <a:t>presenting</a:t>
            </a:r>
            <a:endParaRPr lang="en-US" sz="3600" dirty="0">
              <a:solidFill>
                <a:srgbClr val="FFFF00"/>
              </a:solidFill>
              <a:latin typeface="Comic Sans MS"/>
              <a:cs typeface="Comic Sans MS"/>
            </a:endParaRPr>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4200" y="171450"/>
            <a:ext cx="5791200" cy="3257550"/>
          </a:xfrm>
          <a:prstGeom prst="rect">
            <a:avLst/>
          </a:prstGeom>
          <a:noFill/>
          <a:ln w="9525">
            <a:noFill/>
            <a:miter lim="800000"/>
            <a:headEnd/>
            <a:tailEnd/>
          </a:ln>
        </p:spPr>
      </p:pic>
      <p:sp>
        <p:nvSpPr>
          <p:cNvPr id="13317" name="Text Box 5"/>
          <p:cNvSpPr txBox="1">
            <a:spLocks noChangeArrowheads="1"/>
          </p:cNvSpPr>
          <p:nvPr/>
        </p:nvSpPr>
        <p:spPr bwMode="auto">
          <a:xfrm>
            <a:off x="228600" y="3048000"/>
            <a:ext cx="8763000" cy="3539430"/>
          </a:xfrm>
          <a:prstGeom prst="rect">
            <a:avLst/>
          </a:prstGeom>
          <a:noFill/>
          <a:ln w="9525">
            <a:noFill/>
            <a:miter lim="800000"/>
            <a:headEnd/>
            <a:tailEnd/>
          </a:ln>
        </p:spPr>
        <p:txBody>
          <a:bodyPr wrap="square">
            <a:spAutoFit/>
          </a:bodyPr>
          <a:lstStyle/>
          <a:p>
            <a:pPr marL="457200" indent="-457200">
              <a:buFont typeface="Arial"/>
              <a:buChar char="•"/>
            </a:pPr>
            <a:r>
              <a:rPr lang="en-US" sz="3200" dirty="0" smtClean="0">
                <a:latin typeface="Comic Sans MS"/>
                <a:cs typeface="Comic Sans MS"/>
              </a:rPr>
              <a:t>Be personable</a:t>
            </a:r>
            <a:endParaRPr lang="en-US" sz="3200" dirty="0">
              <a:latin typeface="Comic Sans MS"/>
              <a:cs typeface="Comic Sans MS"/>
            </a:endParaRPr>
          </a:p>
          <a:p>
            <a:pPr marL="457200" indent="-457200">
              <a:buFont typeface="Arial"/>
              <a:buChar char="•"/>
            </a:pPr>
            <a:r>
              <a:rPr lang="en-US" sz="3200" dirty="0">
                <a:latin typeface="Comic Sans MS"/>
                <a:cs typeface="Comic Sans MS"/>
              </a:rPr>
              <a:t>Do the walk-through</a:t>
            </a:r>
          </a:p>
          <a:p>
            <a:pPr marL="457200" indent="-457200">
              <a:buFont typeface="Arial"/>
              <a:buChar char="•"/>
            </a:pPr>
            <a:r>
              <a:rPr lang="en-US" sz="3200" dirty="0" smtClean="0">
                <a:latin typeface="Comic Sans MS"/>
                <a:cs typeface="Comic Sans MS"/>
              </a:rPr>
              <a:t>Focus </a:t>
            </a:r>
            <a:r>
              <a:rPr lang="en-US" sz="3200" dirty="0">
                <a:latin typeface="Comic Sans MS"/>
                <a:cs typeface="Comic Sans MS"/>
              </a:rPr>
              <a:t>on the big </a:t>
            </a:r>
            <a:r>
              <a:rPr lang="en-US" sz="3200" dirty="0" smtClean="0">
                <a:latin typeface="Comic Sans MS"/>
                <a:cs typeface="Comic Sans MS"/>
              </a:rPr>
              <a:t>stuff (this is not a manuscript)</a:t>
            </a:r>
            <a:endParaRPr lang="en-US" sz="3200" dirty="0">
              <a:latin typeface="Comic Sans MS"/>
              <a:cs typeface="Comic Sans MS"/>
            </a:endParaRPr>
          </a:p>
          <a:p>
            <a:pPr marL="457200" indent="-457200">
              <a:buFont typeface="Arial"/>
              <a:buChar char="•"/>
            </a:pPr>
            <a:r>
              <a:rPr lang="en-US" sz="3200" dirty="0" smtClean="0">
                <a:latin typeface="Comic Sans MS"/>
                <a:cs typeface="Comic Sans MS"/>
              </a:rPr>
              <a:t>Ask </a:t>
            </a:r>
            <a:r>
              <a:rPr lang="en-US" sz="3200" dirty="0">
                <a:latin typeface="Comic Sans MS"/>
                <a:cs typeface="Comic Sans MS"/>
              </a:rPr>
              <a:t>questions</a:t>
            </a:r>
          </a:p>
          <a:p>
            <a:pPr marL="457200" indent="-457200">
              <a:buFont typeface="Arial"/>
              <a:buChar char="•"/>
            </a:pPr>
            <a:r>
              <a:rPr lang="en-US" sz="3200" dirty="0">
                <a:latin typeface="Comic Sans MS"/>
                <a:cs typeface="Comic Sans MS"/>
              </a:rPr>
              <a:t>Stay with the poster</a:t>
            </a:r>
          </a:p>
          <a:p>
            <a:pPr marL="457200" indent="-457200">
              <a:buFont typeface="Arial"/>
              <a:buChar char="•"/>
            </a:pPr>
            <a:r>
              <a:rPr lang="en-US" sz="3200" dirty="0">
                <a:latin typeface="Comic Sans MS"/>
                <a:cs typeface="Comic Sans MS"/>
              </a:rPr>
              <a:t>RELAX!</a:t>
            </a:r>
          </a:p>
        </p:txBody>
      </p:sp>
    </p:spTree>
    <p:extLst>
      <p:ext uri="{BB962C8B-B14F-4D97-AF65-F5344CB8AC3E}">
        <p14:creationId xmlns:p14="http://schemas.microsoft.com/office/powerpoint/2010/main" val="69333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or poster exam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676400" y="609600"/>
            <a:ext cx="5638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0" y="914400"/>
            <a:ext cx="3200400" cy="1752600"/>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685800" y="3276600"/>
            <a:ext cx="533400" cy="4572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2400" y="3733800"/>
            <a:ext cx="1121972" cy="369332"/>
          </a:xfrm>
          <a:prstGeom prst="rect">
            <a:avLst/>
          </a:prstGeom>
          <a:solidFill>
            <a:srgbClr val="FFFFFF">
              <a:alpha val="65000"/>
            </a:srgbClr>
          </a:solidFill>
          <a:ln>
            <a:solidFill>
              <a:srgbClr val="FF0000"/>
            </a:solidFill>
          </a:ln>
        </p:spPr>
        <p:txBody>
          <a:bodyPr wrap="none" rtlCol="0">
            <a:spAutoFit/>
          </a:bodyPr>
          <a:lstStyle/>
          <a:p>
            <a:r>
              <a:rPr lang="en-US" b="1" dirty="0" smtClean="0">
                <a:solidFill>
                  <a:srgbClr val="FF0000"/>
                </a:solidFill>
              </a:rPr>
              <a:t>FONT size</a:t>
            </a:r>
            <a:endParaRPr lang="en-US" b="1" dirty="0">
              <a:solidFill>
                <a:srgbClr val="FF0000"/>
              </a:solidFill>
            </a:endParaRPr>
          </a:p>
        </p:txBody>
      </p:sp>
      <p:sp>
        <p:nvSpPr>
          <p:cNvPr id="9" name="TextBox 8"/>
          <p:cNvSpPr txBox="1"/>
          <p:nvPr/>
        </p:nvSpPr>
        <p:spPr>
          <a:xfrm>
            <a:off x="3276600" y="3352800"/>
            <a:ext cx="3031411" cy="369332"/>
          </a:xfrm>
          <a:prstGeom prst="rect">
            <a:avLst/>
          </a:prstGeom>
          <a:solidFill>
            <a:srgbClr val="FFFFFF">
              <a:alpha val="48000"/>
            </a:srgbClr>
          </a:solidFill>
          <a:ln>
            <a:solidFill>
              <a:srgbClr val="FF0000"/>
            </a:solidFill>
          </a:ln>
        </p:spPr>
        <p:txBody>
          <a:bodyPr wrap="none" rtlCol="0">
            <a:spAutoFit/>
          </a:bodyPr>
          <a:lstStyle/>
          <a:p>
            <a:r>
              <a:rPr lang="en-US" b="1" dirty="0" smtClean="0">
                <a:solidFill>
                  <a:srgbClr val="FF0000"/>
                </a:solidFill>
              </a:rPr>
              <a:t>FONT too small and too much</a:t>
            </a:r>
            <a:endParaRPr lang="en-US" b="1" dirty="0">
              <a:solidFill>
                <a:srgbClr val="FF0000"/>
              </a:solidFill>
            </a:endParaRPr>
          </a:p>
        </p:txBody>
      </p:sp>
      <p:cxnSp>
        <p:nvCxnSpPr>
          <p:cNvPr id="10" name="Straight Arrow Connector 9"/>
          <p:cNvCxnSpPr/>
          <p:nvPr/>
        </p:nvCxnSpPr>
        <p:spPr>
          <a:xfrm>
            <a:off x="4495800" y="5486400"/>
            <a:ext cx="0" cy="9906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4761" y="5105400"/>
            <a:ext cx="3159839" cy="369332"/>
          </a:xfrm>
          <a:prstGeom prst="rect">
            <a:avLst/>
          </a:prstGeom>
          <a:solidFill>
            <a:srgbClr val="FFFFFF">
              <a:alpha val="66000"/>
            </a:srgbClr>
          </a:solidFill>
          <a:ln>
            <a:solidFill>
              <a:srgbClr val="FF0000"/>
            </a:solidFill>
          </a:ln>
        </p:spPr>
        <p:txBody>
          <a:bodyPr wrap="none" rtlCol="0">
            <a:spAutoFit/>
          </a:bodyPr>
          <a:lstStyle/>
          <a:p>
            <a:r>
              <a:rPr lang="en-US" b="1" dirty="0" smtClean="0">
                <a:solidFill>
                  <a:srgbClr val="FF0000"/>
                </a:solidFill>
              </a:rPr>
              <a:t>Caption not aligned with figure</a:t>
            </a:r>
            <a:endParaRPr lang="en-US" b="1" dirty="0">
              <a:solidFill>
                <a:srgbClr val="FF0000"/>
              </a:solidFill>
            </a:endParaRPr>
          </a:p>
        </p:txBody>
      </p:sp>
      <p:cxnSp>
        <p:nvCxnSpPr>
          <p:cNvPr id="14" name="Straight Arrow Connector 13"/>
          <p:cNvCxnSpPr/>
          <p:nvPr/>
        </p:nvCxnSpPr>
        <p:spPr>
          <a:xfrm flipH="1" flipV="1">
            <a:off x="6477000" y="1066800"/>
            <a:ext cx="838200" cy="5334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629400" y="1600200"/>
            <a:ext cx="2342746" cy="369332"/>
          </a:xfrm>
          <a:prstGeom prst="rect">
            <a:avLst/>
          </a:prstGeom>
          <a:solidFill>
            <a:srgbClr val="FFFFFF">
              <a:alpha val="65000"/>
            </a:srgbClr>
          </a:solidFill>
          <a:ln>
            <a:solidFill>
              <a:srgbClr val="FF0000"/>
            </a:solidFill>
          </a:ln>
        </p:spPr>
        <p:txBody>
          <a:bodyPr wrap="none" rtlCol="0">
            <a:spAutoFit/>
          </a:bodyPr>
          <a:lstStyle/>
          <a:p>
            <a:r>
              <a:rPr lang="en-US" b="1" dirty="0" smtClean="0">
                <a:solidFill>
                  <a:srgbClr val="FF0000"/>
                </a:solidFill>
              </a:rPr>
              <a:t>Font cramped in space</a:t>
            </a:r>
            <a:endParaRPr lang="en-US" b="1" dirty="0">
              <a:solidFill>
                <a:srgbClr val="FF0000"/>
              </a:solidFill>
            </a:endParaRPr>
          </a:p>
        </p:txBody>
      </p:sp>
      <p:cxnSp>
        <p:nvCxnSpPr>
          <p:cNvPr id="17" name="Straight Arrow Connector 16"/>
          <p:cNvCxnSpPr/>
          <p:nvPr/>
        </p:nvCxnSpPr>
        <p:spPr>
          <a:xfrm flipH="1">
            <a:off x="7620000" y="5638800"/>
            <a:ext cx="228600" cy="9906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705600" y="5257800"/>
            <a:ext cx="2362200" cy="369332"/>
          </a:xfrm>
          <a:prstGeom prst="rect">
            <a:avLst/>
          </a:prstGeom>
          <a:solidFill>
            <a:srgbClr val="FFFFFF">
              <a:alpha val="65000"/>
            </a:srgbClr>
          </a:solidFill>
          <a:ln>
            <a:solidFill>
              <a:srgbClr val="FF0000"/>
            </a:solidFill>
          </a:ln>
        </p:spPr>
        <p:txBody>
          <a:bodyPr wrap="square" rtlCol="0">
            <a:spAutoFit/>
          </a:bodyPr>
          <a:lstStyle/>
          <a:p>
            <a:r>
              <a:rPr lang="en-US" b="1" dirty="0" smtClean="0">
                <a:solidFill>
                  <a:srgbClr val="FF0000"/>
                </a:solidFill>
              </a:rPr>
              <a:t>Font cramped in space</a:t>
            </a:r>
            <a:endParaRPr lang="en-US" b="1" dirty="0">
              <a:solidFill>
                <a:srgbClr val="FF0000"/>
              </a:solidFill>
            </a:endParaRPr>
          </a:p>
        </p:txBody>
      </p:sp>
      <p:cxnSp>
        <p:nvCxnSpPr>
          <p:cNvPr id="21" name="Straight Arrow Connector 20"/>
          <p:cNvCxnSpPr/>
          <p:nvPr/>
        </p:nvCxnSpPr>
        <p:spPr>
          <a:xfrm flipH="1" flipV="1">
            <a:off x="3733800" y="1143000"/>
            <a:ext cx="838200" cy="5334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86200" y="1676400"/>
            <a:ext cx="2133600" cy="923330"/>
          </a:xfrm>
          <a:prstGeom prst="rect">
            <a:avLst/>
          </a:prstGeom>
          <a:solidFill>
            <a:srgbClr val="FFFFFF">
              <a:alpha val="65000"/>
            </a:srgbClr>
          </a:solidFill>
          <a:ln>
            <a:solidFill>
              <a:srgbClr val="FF0000"/>
            </a:solidFill>
          </a:ln>
        </p:spPr>
        <p:txBody>
          <a:bodyPr wrap="square" rtlCol="0">
            <a:spAutoFit/>
          </a:bodyPr>
          <a:lstStyle/>
          <a:p>
            <a:r>
              <a:rPr lang="en-US" b="1" dirty="0" smtClean="0">
                <a:solidFill>
                  <a:srgbClr val="FF0000"/>
                </a:solidFill>
              </a:rPr>
              <a:t>Missing large take home message from each set of figures</a:t>
            </a:r>
            <a:endParaRPr lang="en-US" b="1" dirty="0">
              <a:solidFill>
                <a:srgbClr val="FF0000"/>
              </a:solidFill>
            </a:endParaRPr>
          </a:p>
        </p:txBody>
      </p:sp>
      <p:sp>
        <p:nvSpPr>
          <p:cNvPr id="23" name="TextBox 22"/>
          <p:cNvSpPr txBox="1"/>
          <p:nvPr/>
        </p:nvSpPr>
        <p:spPr>
          <a:xfrm>
            <a:off x="8001000" y="2286000"/>
            <a:ext cx="1092351" cy="923330"/>
          </a:xfrm>
          <a:prstGeom prst="rect">
            <a:avLst/>
          </a:prstGeom>
          <a:solidFill>
            <a:srgbClr val="FFFFFF">
              <a:alpha val="65000"/>
            </a:srgbClr>
          </a:solidFill>
          <a:ln>
            <a:solidFill>
              <a:srgbClr val="FF0000"/>
            </a:solidFill>
          </a:ln>
        </p:spPr>
        <p:txBody>
          <a:bodyPr wrap="square" rtlCol="0">
            <a:spAutoFit/>
          </a:bodyPr>
          <a:lstStyle/>
          <a:p>
            <a:r>
              <a:rPr lang="en-US" b="1" dirty="0" smtClean="0">
                <a:solidFill>
                  <a:srgbClr val="FF0000"/>
                </a:solidFill>
              </a:rPr>
              <a:t>Awkward white space</a:t>
            </a:r>
            <a:endParaRPr lang="en-US" b="1" dirty="0">
              <a:solidFill>
                <a:srgbClr val="FF0000"/>
              </a:solidFill>
            </a:endParaRPr>
          </a:p>
        </p:txBody>
      </p:sp>
      <p:cxnSp>
        <p:nvCxnSpPr>
          <p:cNvPr id="25" name="Straight Arrow Connector 24"/>
          <p:cNvCxnSpPr/>
          <p:nvPr/>
        </p:nvCxnSpPr>
        <p:spPr>
          <a:xfrm flipV="1">
            <a:off x="2667000" y="2971800"/>
            <a:ext cx="533400" cy="45720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133601" y="3429000"/>
            <a:ext cx="990599" cy="646331"/>
          </a:xfrm>
          <a:prstGeom prst="rect">
            <a:avLst/>
          </a:prstGeom>
          <a:solidFill>
            <a:srgbClr val="FFFFFF">
              <a:alpha val="65000"/>
            </a:srgbClr>
          </a:solidFill>
          <a:ln>
            <a:solidFill>
              <a:srgbClr val="FF0000"/>
            </a:solidFill>
          </a:ln>
        </p:spPr>
        <p:txBody>
          <a:bodyPr wrap="square" rtlCol="0">
            <a:spAutoFit/>
          </a:bodyPr>
          <a:lstStyle/>
          <a:p>
            <a:r>
              <a:rPr lang="en-US" b="1" dirty="0" smtClean="0">
                <a:solidFill>
                  <a:srgbClr val="FF0000"/>
                </a:solidFill>
              </a:rPr>
              <a:t>Illegible axes</a:t>
            </a:r>
            <a:endParaRPr lang="en-US" b="1" dirty="0">
              <a:solidFill>
                <a:srgbClr val="FF0000"/>
              </a:solidFill>
            </a:endParaRPr>
          </a:p>
        </p:txBody>
      </p:sp>
    </p:spTree>
    <p:extLst>
      <p:ext uri="{BB962C8B-B14F-4D97-AF65-F5344CB8AC3E}">
        <p14:creationId xmlns:p14="http://schemas.microsoft.com/office/powerpoint/2010/main" val="320718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500"/>
                                        <p:tgtEl>
                                          <p:spTgt spid="2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500"/>
                                        <p:tgtEl>
                                          <p:spTgt spid="1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par>
                                <p:cTn id="48" presetID="9"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5" grpId="0" animBg="1"/>
      <p:bldP spid="18" grpId="0" animBg="1"/>
      <p:bldP spid="22" grpId="0" animBg="1"/>
      <p:bldP spid="23"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153400" cy="1569660"/>
          </a:xfrm>
          <a:prstGeom prst="rect">
            <a:avLst/>
          </a:prstGeom>
          <a:noFill/>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halkduster"/>
              </a:rPr>
              <a:t>Questions?</a:t>
            </a:r>
            <a:endParaRPr lang="en-US" sz="9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Chalkduster"/>
            </a:endParaRPr>
          </a:p>
        </p:txBody>
      </p:sp>
      <p:sp>
        <p:nvSpPr>
          <p:cNvPr id="5" name="Content Placeholder 4"/>
          <p:cNvSpPr>
            <a:spLocks noGrp="1"/>
          </p:cNvSpPr>
          <p:nvPr>
            <p:ph idx="1"/>
          </p:nvPr>
        </p:nvSpPr>
        <p:spPr/>
        <p:txBody>
          <a:bodyPr/>
          <a:lstStyle/>
          <a:p>
            <a:pPr marL="0" indent="0">
              <a:buNone/>
            </a:pPr>
            <a:r>
              <a:rPr lang="en-US" dirty="0" smtClean="0"/>
              <a:t>Useful links for poster tips:</a:t>
            </a:r>
          </a:p>
          <a:p>
            <a:r>
              <a:rPr lang="en-US" dirty="0">
                <a:hlinkClick r:id="rId2"/>
              </a:rPr>
              <a:t>https://www.the-scientist.com/?articles.view/articleNo/31071/title/Poster-Perfect</a:t>
            </a:r>
            <a:r>
              <a:rPr lang="en-US" dirty="0" smtClean="0">
                <a:hlinkClick r:id="rId2"/>
              </a:rPr>
              <a:t>/</a:t>
            </a:r>
            <a:endParaRPr lang="en-US" dirty="0" smtClean="0"/>
          </a:p>
          <a:p>
            <a:r>
              <a:rPr lang="en-US" dirty="0">
                <a:hlinkClick r:id="rId3"/>
              </a:rPr>
              <a:t>https://guides.nyu.edu/</a:t>
            </a:r>
            <a:r>
              <a:rPr lang="en-US" dirty="0" smtClean="0">
                <a:hlinkClick r:id="rId3"/>
              </a:rPr>
              <a:t>posters</a:t>
            </a:r>
            <a:endParaRPr lang="en-US" dirty="0" smtClean="0"/>
          </a:p>
          <a:p>
            <a:r>
              <a:rPr lang="en-US" dirty="0"/>
              <a:t>https://</a:t>
            </a:r>
            <a:r>
              <a:rPr lang="en-US" dirty="0" err="1"/>
              <a:t>www.chemistryworld.com</a:t>
            </a:r>
            <a:r>
              <a:rPr lang="en-US" dirty="0"/>
              <a:t>/careers/how-to-win-a-poster-competition/3008058.article</a:t>
            </a:r>
          </a:p>
        </p:txBody>
      </p:sp>
    </p:spTree>
    <p:extLst>
      <p:ext uri="{BB962C8B-B14F-4D97-AF65-F5344CB8AC3E}">
        <p14:creationId xmlns:p14="http://schemas.microsoft.com/office/powerpoint/2010/main" val="38896225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latin typeface="Comic Sans MS"/>
                <a:cs typeface="Comic Sans MS"/>
              </a:rPr>
              <a:t>Overcoming FEAR of public speaking</a:t>
            </a:r>
          </a:p>
          <a:p>
            <a:endParaRPr lang="en-US" sz="2800" dirty="0" smtClean="0">
              <a:latin typeface="Comic Sans MS"/>
              <a:cs typeface="Comic Sans MS"/>
            </a:endParaRPr>
          </a:p>
          <a:p>
            <a:r>
              <a:rPr lang="en-US" sz="2800" dirty="0" smtClean="0">
                <a:latin typeface="Comic Sans MS"/>
                <a:cs typeface="Comic Sans MS"/>
              </a:rPr>
              <a:t>Delivery techniques</a:t>
            </a:r>
          </a:p>
          <a:p>
            <a:endParaRPr lang="en-US" sz="2800" dirty="0" smtClean="0">
              <a:latin typeface="Comic Sans MS"/>
              <a:cs typeface="Comic Sans MS"/>
            </a:endParaRPr>
          </a:p>
          <a:p>
            <a:r>
              <a:rPr lang="en-US" sz="2800" dirty="0" smtClean="0">
                <a:latin typeface="Comic Sans MS"/>
                <a:cs typeface="Comic Sans MS"/>
              </a:rPr>
              <a:t>Appearance</a:t>
            </a:r>
          </a:p>
          <a:p>
            <a:endParaRPr lang="en-US" sz="2800" dirty="0" smtClean="0">
              <a:latin typeface="Comic Sans MS"/>
              <a:cs typeface="Comic Sans MS"/>
            </a:endParaRPr>
          </a:p>
          <a:p>
            <a:r>
              <a:rPr lang="en-US" sz="2800" dirty="0" smtClean="0">
                <a:latin typeface="Comic Sans MS"/>
                <a:cs typeface="Comic Sans MS"/>
              </a:rPr>
              <a:t>Scientific content of talk</a:t>
            </a:r>
            <a:endParaRPr lang="en-US" sz="2800" dirty="0">
              <a:latin typeface="Comic Sans MS"/>
              <a:cs typeface="Comic Sans MS"/>
            </a:endParaRPr>
          </a:p>
        </p:txBody>
      </p:sp>
      <p:sp>
        <p:nvSpPr>
          <p:cNvPr id="4" name="TextBox 3"/>
          <p:cNvSpPr txBox="1"/>
          <p:nvPr/>
        </p:nvSpPr>
        <p:spPr>
          <a:xfrm>
            <a:off x="609600" y="609600"/>
            <a:ext cx="5677180" cy="523220"/>
          </a:xfrm>
          <a:prstGeom prst="rect">
            <a:avLst/>
          </a:prstGeom>
          <a:noFill/>
        </p:spPr>
        <p:txBody>
          <a:bodyPr wrap="none" rtlCol="0">
            <a:spAutoFit/>
          </a:bodyPr>
          <a:lstStyle/>
          <a:p>
            <a:r>
              <a:rPr lang="en-US" sz="2800" b="1" dirty="0" smtClean="0">
                <a:solidFill>
                  <a:srgbClr val="FFFF00"/>
                </a:solidFill>
                <a:latin typeface="Comic Sans MS" pitchFamily="66" charset="0"/>
              </a:rPr>
              <a:t>Presenting a Scientific Seminar</a:t>
            </a:r>
          </a:p>
        </p:txBody>
      </p:sp>
    </p:spTree>
    <p:extLst>
      <p:ext uri="{BB962C8B-B14F-4D97-AF65-F5344CB8AC3E}">
        <p14:creationId xmlns:p14="http://schemas.microsoft.com/office/powerpoint/2010/main" val="2782594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81942"/>
            <a:ext cx="8153400" cy="2123658"/>
          </a:xfrm>
          <a:prstGeom prst="rect">
            <a:avLst/>
          </a:prstGeom>
        </p:spPr>
        <p:txBody>
          <a:bodyPr wrap="square">
            <a:spAutoFit/>
          </a:bodyPr>
          <a:lstStyle/>
          <a:p>
            <a:r>
              <a:rPr lang="en-US" sz="2200" dirty="0" smtClean="0">
                <a:latin typeface="Comic Sans MS" pitchFamily="66" charset="0"/>
              </a:rPr>
              <a:t>“According to most studies, people's number one fear is public speaking. Number two is death. Death is number two. Does that sound right? This means to the average person, if you go to a funeral, you're better off in the casket than doing the eulogy.”</a:t>
            </a:r>
          </a:p>
          <a:p>
            <a:r>
              <a:rPr lang="en-US" sz="2200" dirty="0">
                <a:latin typeface="Comic Sans MS" pitchFamily="66" charset="0"/>
              </a:rPr>
              <a:t>	</a:t>
            </a:r>
            <a:r>
              <a:rPr lang="en-US" sz="2200" dirty="0" smtClean="0">
                <a:latin typeface="Comic Sans MS" pitchFamily="66" charset="0"/>
              </a:rPr>
              <a:t>					-Jerry Seinfeld</a:t>
            </a:r>
            <a:endParaRPr lang="en-US" sz="2200" dirty="0"/>
          </a:p>
        </p:txBody>
      </p:sp>
      <p:sp>
        <p:nvSpPr>
          <p:cNvPr id="4" name="Rectangle 3"/>
          <p:cNvSpPr/>
          <p:nvPr/>
        </p:nvSpPr>
        <p:spPr>
          <a:xfrm>
            <a:off x="1752600" y="3387804"/>
            <a:ext cx="5638800" cy="1107996"/>
          </a:xfrm>
          <a:prstGeom prst="rect">
            <a:avLst/>
          </a:prstGeom>
        </p:spPr>
        <p:txBody>
          <a:bodyPr wrap="square">
            <a:spAutoFit/>
          </a:bodyPr>
          <a:lstStyle/>
          <a:p>
            <a:r>
              <a:rPr lang="en-US" sz="2200" dirty="0" smtClean="0">
                <a:latin typeface="Comic Sans MS" pitchFamily="66" charset="0"/>
              </a:rPr>
              <a:t>"There are two types of speakers: those who are nervous and those who are liars.“</a:t>
            </a:r>
          </a:p>
          <a:p>
            <a:r>
              <a:rPr lang="en-US" sz="2200" dirty="0">
                <a:latin typeface="Comic Sans MS" pitchFamily="66" charset="0"/>
              </a:rPr>
              <a:t>	</a:t>
            </a:r>
            <a:r>
              <a:rPr lang="en-US" sz="2200" dirty="0" smtClean="0">
                <a:latin typeface="Comic Sans MS" pitchFamily="66" charset="0"/>
              </a:rPr>
              <a:t>			-Mark Twain</a:t>
            </a:r>
            <a:endParaRPr lang="en-US" sz="22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800" y="0"/>
            <a:ext cx="4724400" cy="3143872"/>
          </a:xfrm>
          <a:prstGeom prst="rect">
            <a:avLst/>
          </a:prstGeom>
          <a:noFill/>
        </p:spPr>
      </p:pic>
      <p:sp>
        <p:nvSpPr>
          <p:cNvPr id="6" name="TextBox 5"/>
          <p:cNvSpPr txBox="1"/>
          <p:nvPr/>
        </p:nvSpPr>
        <p:spPr>
          <a:xfrm>
            <a:off x="1905000" y="76200"/>
            <a:ext cx="5333999" cy="523220"/>
          </a:xfrm>
          <a:prstGeom prst="rect">
            <a:avLst/>
          </a:prstGeom>
          <a:noFill/>
        </p:spPr>
        <p:txBody>
          <a:bodyPr wrap="square" rtlCol="0">
            <a:spAutoFit/>
          </a:bodyPr>
          <a:lstStyle/>
          <a:p>
            <a:pPr algn="ctr"/>
            <a:r>
              <a:rPr lang="en-US" sz="2800" b="1" dirty="0" smtClean="0">
                <a:solidFill>
                  <a:srgbClr val="FFFF00"/>
                </a:solidFill>
                <a:latin typeface="Comic Sans MS" pitchFamily="66" charset="0"/>
              </a:rPr>
              <a:t>Fear of Public Speaking</a:t>
            </a:r>
            <a:endParaRPr lang="en-US" sz="2800" b="1" dirty="0">
              <a:latin typeface="Comic Sans MS" pitchFamily="66" charset="0"/>
            </a:endParaRPr>
          </a:p>
        </p:txBody>
      </p:sp>
      <p:sp>
        <p:nvSpPr>
          <p:cNvPr id="7" name="Rectangle 6"/>
          <p:cNvSpPr/>
          <p:nvPr/>
        </p:nvSpPr>
        <p:spPr>
          <a:xfrm>
            <a:off x="152400" y="2293203"/>
            <a:ext cx="8839200" cy="830997"/>
          </a:xfrm>
          <a:prstGeom prst="rect">
            <a:avLst/>
          </a:prstGeom>
        </p:spPr>
        <p:txBody>
          <a:bodyPr wrap="square">
            <a:spAutoFit/>
          </a:bodyPr>
          <a:lstStyle/>
          <a:p>
            <a:pPr algn="ctr"/>
            <a:r>
              <a:rPr lang="en-US" sz="2400" b="1" dirty="0" smtClean="0">
                <a:latin typeface="Comic Sans MS" pitchFamily="66" charset="0"/>
              </a:rPr>
              <a:t>The average person in North America ranks the fear of public speaking higher than the fear of death!</a:t>
            </a:r>
            <a:endParaRPr lang="en-US" b="1" dirty="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81200"/>
            <a:ext cx="8686800" cy="1323439"/>
          </a:xfrm>
          <a:prstGeom prst="rect">
            <a:avLst/>
          </a:prstGeom>
        </p:spPr>
        <p:txBody>
          <a:bodyPr wrap="square">
            <a:spAutoFit/>
          </a:bodyPr>
          <a:lstStyle/>
          <a:p>
            <a:pPr algn="ctr"/>
            <a:r>
              <a:rPr lang="en-US" sz="4400" dirty="0" smtClean="0">
                <a:solidFill>
                  <a:srgbClr val="FFFF00"/>
                </a:solidFill>
                <a:latin typeface="Comic Sans MS" pitchFamily="66" charset="0"/>
              </a:rPr>
              <a:t>PREPARATION</a:t>
            </a:r>
            <a:r>
              <a:rPr lang="is-IS" sz="4400" dirty="0" smtClean="0">
                <a:solidFill>
                  <a:srgbClr val="FFFF00"/>
                </a:solidFill>
                <a:latin typeface="Comic Sans MS" pitchFamily="66" charset="0"/>
              </a:rPr>
              <a:t>…</a:t>
            </a:r>
            <a:r>
              <a:rPr lang="en-US" sz="4400" dirty="0" smtClean="0">
                <a:solidFill>
                  <a:srgbClr val="FFFF00"/>
                </a:solidFill>
                <a:latin typeface="Comic Sans MS" pitchFamily="66" charset="0"/>
              </a:rPr>
              <a:t> </a:t>
            </a:r>
          </a:p>
          <a:p>
            <a:pPr algn="ctr"/>
            <a:r>
              <a:rPr lang="en-US" sz="3600" dirty="0" smtClean="0">
                <a:solidFill>
                  <a:srgbClr val="FFFF00"/>
                </a:solidFill>
                <a:latin typeface="Comic Sans MS" pitchFamily="66" charset="0"/>
              </a:rPr>
              <a:t>is the key to beating nerves</a:t>
            </a:r>
            <a:endParaRPr lang="en-US" sz="3600" dirty="0">
              <a:solidFill>
                <a:srgbClr val="FFFF00"/>
              </a:solidFill>
              <a:latin typeface="Comic Sans MS" pitchFamily="66" charset="0"/>
            </a:endParaRPr>
          </a:p>
        </p:txBody>
      </p:sp>
      <p:sp>
        <p:nvSpPr>
          <p:cNvPr id="3" name="TextBox 2"/>
          <p:cNvSpPr txBox="1"/>
          <p:nvPr/>
        </p:nvSpPr>
        <p:spPr>
          <a:xfrm>
            <a:off x="232231" y="609600"/>
            <a:ext cx="7619999" cy="523220"/>
          </a:xfrm>
          <a:prstGeom prst="rect">
            <a:avLst/>
          </a:prstGeom>
          <a:noFill/>
        </p:spPr>
        <p:txBody>
          <a:bodyPr wrap="square" rtlCol="0">
            <a:spAutoFit/>
          </a:bodyPr>
          <a:lstStyle/>
          <a:p>
            <a:r>
              <a:rPr lang="en-US" sz="2800" b="1" dirty="0" smtClean="0">
                <a:solidFill>
                  <a:srgbClr val="FFFF00"/>
                </a:solidFill>
                <a:latin typeface="Comic Sans MS" pitchFamily="66" charset="0"/>
              </a:rPr>
              <a:t>Fear of Public Speaking</a:t>
            </a:r>
            <a:endParaRPr lang="en-US" sz="2800" b="1" dirty="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31" y="457200"/>
            <a:ext cx="7619999" cy="954107"/>
          </a:xfrm>
          <a:prstGeom prst="rect">
            <a:avLst/>
          </a:prstGeom>
          <a:noFill/>
        </p:spPr>
        <p:txBody>
          <a:bodyPr wrap="square" rtlCol="0">
            <a:spAutoFit/>
          </a:bodyPr>
          <a:lstStyle/>
          <a:p>
            <a:r>
              <a:rPr lang="en-US" sz="2800" b="1" dirty="0" smtClean="0">
                <a:solidFill>
                  <a:srgbClr val="FFFF00"/>
                </a:solidFill>
                <a:latin typeface="Comic Sans MS" pitchFamily="66" charset="0"/>
              </a:rPr>
              <a:t>How to overcome fear of public speaking: </a:t>
            </a:r>
            <a:r>
              <a:rPr lang="en-US" sz="2800" b="1" u="sng" dirty="0">
                <a:solidFill>
                  <a:srgbClr val="FFFF00"/>
                </a:solidFill>
                <a:latin typeface="Comic Sans MS" pitchFamily="66" charset="0"/>
              </a:rPr>
              <a:t>P</a:t>
            </a:r>
            <a:r>
              <a:rPr lang="en-US" sz="2800" b="1" u="sng" dirty="0" smtClean="0">
                <a:solidFill>
                  <a:srgbClr val="FFFF00"/>
                </a:solidFill>
                <a:latin typeface="Comic Sans MS" pitchFamily="66" charset="0"/>
              </a:rPr>
              <a:t>reparation</a:t>
            </a:r>
            <a:endParaRPr lang="en-US" sz="2800" b="1" u="sng" dirty="0">
              <a:latin typeface="Comic Sans MS" pitchFamily="66" charset="0"/>
            </a:endParaRPr>
          </a:p>
        </p:txBody>
      </p:sp>
      <p:sp>
        <p:nvSpPr>
          <p:cNvPr id="4" name="Content Placeholder 3"/>
          <p:cNvSpPr>
            <a:spLocks noGrp="1"/>
          </p:cNvSpPr>
          <p:nvPr>
            <p:ph idx="1"/>
          </p:nvPr>
        </p:nvSpPr>
        <p:spPr/>
        <p:txBody>
          <a:bodyPr>
            <a:normAutofit/>
          </a:bodyPr>
          <a:lstStyle/>
          <a:p>
            <a:r>
              <a:rPr lang="en-US" sz="2800" dirty="0" smtClean="0">
                <a:latin typeface="Comic Sans MS"/>
                <a:cs typeface="Comic Sans MS"/>
              </a:rPr>
              <a:t>Clearly organize your talk</a:t>
            </a:r>
          </a:p>
          <a:p>
            <a:r>
              <a:rPr lang="en-US" sz="2800" dirty="0" smtClean="0">
                <a:latin typeface="Comic Sans MS"/>
                <a:cs typeface="Comic Sans MS"/>
              </a:rPr>
              <a:t>Eliminate the fear of REJECTION</a:t>
            </a:r>
          </a:p>
          <a:p>
            <a:r>
              <a:rPr lang="en-US" sz="2800" dirty="0" smtClean="0">
                <a:latin typeface="Comic Sans MS"/>
                <a:cs typeface="Comic Sans MS"/>
              </a:rPr>
              <a:t>Watch yourself in a mirror (pay attention to facial expressions, gestures, body movements etc.)</a:t>
            </a:r>
          </a:p>
          <a:p>
            <a:r>
              <a:rPr lang="en-US" sz="2800" dirty="0" smtClean="0">
                <a:latin typeface="Comic Sans MS"/>
                <a:cs typeface="Comic Sans MS"/>
              </a:rPr>
              <a:t>Practice breathing calmly</a:t>
            </a:r>
          </a:p>
          <a:p>
            <a:r>
              <a:rPr lang="en-US" sz="2800" dirty="0" smtClean="0">
                <a:latin typeface="Comic Sans MS"/>
                <a:cs typeface="Comic Sans MS"/>
              </a:rPr>
              <a:t>Practice, Practice, Practice</a:t>
            </a:r>
            <a:r>
              <a:rPr lang="is-IS" sz="2800" dirty="0" smtClean="0">
                <a:latin typeface="Comic Sans MS"/>
                <a:cs typeface="Comic Sans MS"/>
              </a:rPr>
              <a:t>…and then practice again.</a:t>
            </a:r>
          </a:p>
          <a:p>
            <a:pPr lvl="1"/>
            <a:r>
              <a:rPr lang="is-IS" sz="2400" dirty="0" smtClean="0">
                <a:latin typeface="Comic Sans MS"/>
                <a:cs typeface="Comic Sans MS"/>
              </a:rPr>
              <a:t>OUT LOUD  and preferrably to an audience</a:t>
            </a:r>
            <a:endParaRPr lang="en-US" sz="2400" dirty="0">
              <a:latin typeface="Comic Sans MS"/>
              <a:cs typeface="Comic Sans MS"/>
            </a:endParaRPr>
          </a:p>
        </p:txBody>
      </p:sp>
    </p:spTree>
    <p:extLst>
      <p:ext uri="{BB962C8B-B14F-4D97-AF65-F5344CB8AC3E}">
        <p14:creationId xmlns:p14="http://schemas.microsoft.com/office/powerpoint/2010/main" val="3010424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60017"/>
            <a:ext cx="8763000" cy="4154983"/>
          </a:xfrm>
          <a:prstGeom prst="rect">
            <a:avLst/>
          </a:prstGeom>
        </p:spPr>
        <p:txBody>
          <a:bodyPr wrap="square">
            <a:spAutoFit/>
          </a:bodyPr>
          <a:lstStyle/>
          <a:p>
            <a:pPr marL="342900" indent="-342900">
              <a:buFont typeface="Arial"/>
              <a:buChar char="•"/>
            </a:pPr>
            <a:r>
              <a:rPr lang="en-US" sz="2400" b="1" dirty="0">
                <a:latin typeface="Comic Sans MS" pitchFamily="66" charset="0"/>
              </a:rPr>
              <a:t>Know the room. </a:t>
            </a:r>
            <a:r>
              <a:rPr lang="en-US" sz="2400" dirty="0">
                <a:latin typeface="Comic Sans MS" pitchFamily="66" charset="0"/>
              </a:rPr>
              <a:t>Arrive early, walk around the speaking area and practice using the microphone and any visual aids. </a:t>
            </a:r>
          </a:p>
          <a:p>
            <a:endParaRPr lang="en-US" sz="2400" b="1" dirty="0" smtClean="0">
              <a:latin typeface="Comic Sans MS" pitchFamily="66" charset="0"/>
            </a:endParaRPr>
          </a:p>
          <a:p>
            <a:pPr marL="342900" indent="-342900">
              <a:buFont typeface="Arial"/>
              <a:buChar char="•"/>
            </a:pPr>
            <a:r>
              <a:rPr lang="en-US" sz="2400" b="1" dirty="0" smtClean="0">
                <a:latin typeface="Comic Sans MS" pitchFamily="66" charset="0"/>
              </a:rPr>
              <a:t>Visualize yourself giving your speech. </a:t>
            </a:r>
            <a:r>
              <a:rPr lang="en-US" sz="2400" dirty="0" smtClean="0">
                <a:latin typeface="Comic Sans MS" pitchFamily="66" charset="0"/>
              </a:rPr>
              <a:t>Imagine yourself speaking, your voice loud, clear and confident. Visualize the audience clapping – it will boost your confidence.</a:t>
            </a:r>
          </a:p>
          <a:p>
            <a:endParaRPr lang="en-US" sz="2400" dirty="0" smtClean="0">
              <a:latin typeface="Comic Sans MS" pitchFamily="66" charset="0"/>
            </a:endParaRPr>
          </a:p>
          <a:p>
            <a:pPr marL="342900" indent="-342900">
              <a:buFont typeface="Arial"/>
              <a:buChar char="•"/>
            </a:pPr>
            <a:r>
              <a:rPr lang="en-US" sz="2400" b="1" dirty="0" smtClean="0">
                <a:latin typeface="Comic Sans MS" pitchFamily="66" charset="0"/>
              </a:rPr>
              <a:t>Realize that people want you to succeed. </a:t>
            </a:r>
            <a:r>
              <a:rPr lang="en-US" sz="2400" dirty="0" smtClean="0">
                <a:latin typeface="Comic Sans MS" pitchFamily="66" charset="0"/>
              </a:rPr>
              <a:t>Audiences want you to be interesting, stimulating, informative and entertaining. They’re rooting for you.</a:t>
            </a:r>
          </a:p>
        </p:txBody>
      </p:sp>
      <p:sp>
        <p:nvSpPr>
          <p:cNvPr id="6" name="TextBox 5"/>
          <p:cNvSpPr txBox="1"/>
          <p:nvPr/>
        </p:nvSpPr>
        <p:spPr>
          <a:xfrm>
            <a:off x="228600" y="533400"/>
            <a:ext cx="7619999" cy="954107"/>
          </a:xfrm>
          <a:prstGeom prst="rect">
            <a:avLst/>
          </a:prstGeom>
          <a:noFill/>
        </p:spPr>
        <p:txBody>
          <a:bodyPr wrap="square" rtlCol="0">
            <a:spAutoFit/>
          </a:bodyPr>
          <a:lstStyle/>
          <a:p>
            <a:r>
              <a:rPr lang="en-US" sz="2800" b="1" dirty="0" smtClean="0">
                <a:solidFill>
                  <a:srgbClr val="FFFF00"/>
                </a:solidFill>
                <a:latin typeface="Comic Sans MS" pitchFamily="66" charset="0"/>
              </a:rPr>
              <a:t>How to overcome fear of public speaking: </a:t>
            </a:r>
            <a:r>
              <a:rPr lang="en-US" sz="2800" b="1" u="sng" dirty="0" smtClean="0">
                <a:solidFill>
                  <a:srgbClr val="FFFF00"/>
                </a:solidFill>
                <a:latin typeface="Comic Sans MS" pitchFamily="66" charset="0"/>
              </a:rPr>
              <a:t>Preparation</a:t>
            </a:r>
            <a:endParaRPr lang="en-US" sz="2800" b="1" u="sng" dirty="0">
              <a:latin typeface="Comic Sans MS"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231" y="381000"/>
            <a:ext cx="7619999" cy="954107"/>
          </a:xfrm>
          <a:prstGeom prst="rect">
            <a:avLst/>
          </a:prstGeom>
          <a:noFill/>
        </p:spPr>
        <p:txBody>
          <a:bodyPr wrap="square" rtlCol="0">
            <a:spAutoFit/>
          </a:bodyPr>
          <a:lstStyle/>
          <a:p>
            <a:r>
              <a:rPr lang="en-US" sz="2800" b="1" dirty="0" smtClean="0">
                <a:solidFill>
                  <a:srgbClr val="FFFF00"/>
                </a:solidFill>
                <a:latin typeface="Comic Sans MS" pitchFamily="66" charset="0"/>
              </a:rPr>
              <a:t>How to overcome fear of Public Speaking: </a:t>
            </a:r>
            <a:r>
              <a:rPr lang="en-US" sz="2800" b="1" u="sng" dirty="0" smtClean="0">
                <a:solidFill>
                  <a:srgbClr val="FFFF00"/>
                </a:solidFill>
                <a:latin typeface="Comic Sans MS" pitchFamily="66" charset="0"/>
              </a:rPr>
              <a:t>Strategies during the talk</a:t>
            </a:r>
            <a:endParaRPr lang="en-US" sz="2800" b="1" u="sng" dirty="0">
              <a:latin typeface="Comic Sans MS" pitchFamily="66" charset="0"/>
            </a:endParaRPr>
          </a:p>
        </p:txBody>
      </p:sp>
      <p:sp>
        <p:nvSpPr>
          <p:cNvPr id="4" name="Content Placeholder 3"/>
          <p:cNvSpPr>
            <a:spLocks noGrp="1"/>
          </p:cNvSpPr>
          <p:nvPr>
            <p:ph idx="1"/>
          </p:nvPr>
        </p:nvSpPr>
        <p:spPr>
          <a:xfrm>
            <a:off x="381000" y="1447800"/>
            <a:ext cx="8229600" cy="5181600"/>
          </a:xfrm>
        </p:spPr>
        <p:txBody>
          <a:bodyPr>
            <a:normAutofit fontScale="85000" lnSpcReduction="20000"/>
          </a:bodyPr>
          <a:lstStyle/>
          <a:p>
            <a:pPr marL="508000">
              <a:lnSpc>
                <a:spcPct val="114000"/>
              </a:lnSpc>
            </a:pPr>
            <a:r>
              <a:rPr lang="en-US" sz="2800" b="1" dirty="0" smtClean="0">
                <a:latin typeface="Comic Sans MS" pitchFamily="66" charset="0"/>
              </a:rPr>
              <a:t>Deal with anxiety symptoms as they occur:</a:t>
            </a:r>
          </a:p>
          <a:p>
            <a:pPr marL="798513" defTabSz="1320800">
              <a:lnSpc>
                <a:spcPct val="114000"/>
              </a:lnSpc>
              <a:buFont typeface="Arial" pitchFamily="34" charset="0"/>
              <a:buChar char="•"/>
              <a:tabLst>
                <a:tab pos="798513" algn="l"/>
              </a:tabLst>
            </a:pPr>
            <a:r>
              <a:rPr lang="en-US" sz="2800" dirty="0" smtClean="0">
                <a:latin typeface="Comic Sans MS" pitchFamily="66" charset="0"/>
              </a:rPr>
              <a:t>Dry mouth? Take a little sip of water. </a:t>
            </a:r>
          </a:p>
          <a:p>
            <a:pPr marL="798513" defTabSz="1320800">
              <a:lnSpc>
                <a:spcPct val="114000"/>
              </a:lnSpc>
              <a:buFont typeface="Arial" pitchFamily="34" charset="0"/>
              <a:buChar char="•"/>
              <a:tabLst>
                <a:tab pos="798513" algn="l"/>
              </a:tabLst>
            </a:pPr>
            <a:r>
              <a:rPr lang="en-US" sz="2800" dirty="0" smtClean="0">
                <a:latin typeface="Comic Sans MS" pitchFamily="66" charset="0"/>
              </a:rPr>
              <a:t>Knees knocking? Shift your weight and flex your knees. </a:t>
            </a:r>
          </a:p>
          <a:p>
            <a:pPr marL="798513" defTabSz="1320800">
              <a:lnSpc>
                <a:spcPct val="114000"/>
              </a:lnSpc>
              <a:buFont typeface="Arial" pitchFamily="34" charset="0"/>
              <a:buChar char="•"/>
              <a:tabLst>
                <a:tab pos="798513" algn="l"/>
              </a:tabLst>
            </a:pPr>
            <a:r>
              <a:rPr lang="en-US" sz="2800" dirty="0" smtClean="0">
                <a:latin typeface="Comic Sans MS" pitchFamily="66" charset="0"/>
              </a:rPr>
              <a:t>Hands trembling? Put them together or grab the podium briefly. </a:t>
            </a:r>
          </a:p>
          <a:p>
            <a:pPr marL="798513" defTabSz="1320800">
              <a:lnSpc>
                <a:spcPct val="114000"/>
              </a:lnSpc>
              <a:buFont typeface="Arial" pitchFamily="34" charset="0"/>
              <a:buChar char="•"/>
              <a:tabLst>
                <a:tab pos="798513" algn="l"/>
              </a:tabLst>
            </a:pPr>
            <a:r>
              <a:rPr lang="en-US" sz="2800" dirty="0" smtClean="0">
                <a:latin typeface="Comic Sans MS" pitchFamily="66" charset="0"/>
              </a:rPr>
              <a:t>Voice quivering? Pause, take a deep breath or two, and smile!</a:t>
            </a:r>
          </a:p>
          <a:p>
            <a:pPr marL="798513" defTabSz="1320800">
              <a:lnSpc>
                <a:spcPct val="114000"/>
              </a:lnSpc>
              <a:buFont typeface="Arial" pitchFamily="34" charset="0"/>
              <a:buChar char="•"/>
              <a:tabLst>
                <a:tab pos="798513" algn="l"/>
              </a:tabLst>
            </a:pPr>
            <a:r>
              <a:rPr lang="en-US" sz="2800" dirty="0" smtClean="0">
                <a:latin typeface="Comic Sans MS" pitchFamily="66" charset="0"/>
              </a:rPr>
              <a:t>Heart pounding? Take a breath and relax</a:t>
            </a:r>
            <a:r>
              <a:rPr lang="is-IS" sz="2800" dirty="0" smtClean="0">
                <a:latin typeface="Comic Sans MS" pitchFamily="66" charset="0"/>
              </a:rPr>
              <a:t>…this stress response is increasing blood flow to your brain!</a:t>
            </a:r>
            <a:endParaRPr lang="en-US" sz="2800" dirty="0" smtClean="0">
              <a:latin typeface="Comic Sans MS" pitchFamily="66" charset="0"/>
            </a:endParaRPr>
          </a:p>
          <a:p>
            <a:pPr marL="798513" defTabSz="1320800">
              <a:lnSpc>
                <a:spcPct val="114000"/>
              </a:lnSpc>
              <a:buFont typeface="Arial" pitchFamily="34" charset="0"/>
              <a:buChar char="•"/>
              <a:tabLst>
                <a:tab pos="798513" algn="l"/>
              </a:tabLst>
            </a:pPr>
            <a:r>
              <a:rPr lang="en-US" sz="2800" dirty="0" smtClean="0">
                <a:solidFill>
                  <a:prstClr val="white"/>
                </a:solidFill>
                <a:latin typeface="Comic Sans MS" pitchFamily="66" charset="0"/>
              </a:rPr>
              <a:t>Learn to channel your nervous energy into positive energy!</a:t>
            </a:r>
            <a:endParaRPr lang="en-US" sz="2800" dirty="0">
              <a:solidFill>
                <a:prstClr val="white"/>
              </a:solidFill>
              <a:latin typeface="Comic Sans MS" pitchFamily="66" charset="0"/>
            </a:endParaRPr>
          </a:p>
        </p:txBody>
      </p:sp>
    </p:spTree>
    <p:extLst>
      <p:ext uri="{BB962C8B-B14F-4D97-AF65-F5344CB8AC3E}">
        <p14:creationId xmlns:p14="http://schemas.microsoft.com/office/powerpoint/2010/main" val="1472839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1777</TotalTime>
  <Words>1619</Words>
  <Application>Microsoft Macintosh PowerPoint</Application>
  <PresentationFormat>On-screen Show (4:3)</PresentationFormat>
  <Paragraphs>263</Paragraphs>
  <Slides>34</Slides>
  <Notes>11</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Flow</vt:lpstr>
      <vt:lpstr>Custom Design</vt:lpstr>
      <vt:lpstr>1_Custom Design</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dmott</dc:creator>
  <cp:lastModifiedBy>Susan Wood</cp:lastModifiedBy>
  <cp:revision>140</cp:revision>
  <dcterms:created xsi:type="dcterms:W3CDTF">2010-01-14T22:11:03Z</dcterms:created>
  <dcterms:modified xsi:type="dcterms:W3CDTF">2019-06-21T18:04:41Z</dcterms:modified>
</cp:coreProperties>
</file>